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093" r:id="rId2"/>
    <p:sldId id="2095" r:id="rId3"/>
    <p:sldId id="2115" r:id="rId4"/>
    <p:sldId id="2098" r:id="rId5"/>
    <p:sldId id="2099" r:id="rId6"/>
    <p:sldId id="2132" r:id="rId7"/>
    <p:sldId id="2131" r:id="rId8"/>
    <p:sldId id="2158" r:id="rId9"/>
    <p:sldId id="2133" r:id="rId10"/>
    <p:sldId id="2134" r:id="rId11"/>
    <p:sldId id="2135" r:id="rId12"/>
    <p:sldId id="2136" r:id="rId13"/>
    <p:sldId id="2137" r:id="rId14"/>
    <p:sldId id="2139" r:id="rId15"/>
    <p:sldId id="2140" r:id="rId16"/>
    <p:sldId id="2141" r:id="rId17"/>
    <p:sldId id="2142" r:id="rId18"/>
    <p:sldId id="2143" r:id="rId19"/>
    <p:sldId id="2144" r:id="rId20"/>
    <p:sldId id="2145" r:id="rId21"/>
    <p:sldId id="2146" r:id="rId22"/>
    <p:sldId id="2147" r:id="rId23"/>
    <p:sldId id="2148" r:id="rId24"/>
    <p:sldId id="2149" r:id="rId25"/>
    <p:sldId id="2150" r:id="rId26"/>
    <p:sldId id="2151" r:id="rId27"/>
    <p:sldId id="2152" r:id="rId28"/>
    <p:sldId id="2153" r:id="rId29"/>
    <p:sldId id="2154" r:id="rId30"/>
    <p:sldId id="2157" r:id="rId31"/>
    <p:sldId id="2155"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11" autoAdjust="0"/>
    <p:restoredTop sz="83549" autoAdjust="0"/>
  </p:normalViewPr>
  <p:slideViewPr>
    <p:cSldViewPr snapToGrid="0">
      <p:cViewPr varScale="1">
        <p:scale>
          <a:sx n="79" d="100"/>
          <a:sy n="79" d="100"/>
        </p:scale>
        <p:origin x="108" y="2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F35563-E772-4DD8-A2A2-34D634D5447D}" type="datetimeFigureOut">
              <a:rPr lang="zh-CN" altLang="en-US" smtClean="0"/>
              <a:t>2023/6/2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F0D457-077A-4AD0-B701-1990F9EE1385}" type="slidenum">
              <a:rPr lang="zh-CN" altLang="en-US" smtClean="0"/>
              <a:t>‹#›</a:t>
            </a:fld>
            <a:endParaRPr lang="zh-CN" altLang="en-US"/>
          </a:p>
        </p:txBody>
      </p:sp>
    </p:spTree>
    <p:extLst>
      <p:ext uri="{BB962C8B-B14F-4D97-AF65-F5344CB8AC3E}">
        <p14:creationId xmlns:p14="http://schemas.microsoft.com/office/powerpoint/2010/main" val="4903130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a:t>
            </a:fld>
            <a:endParaRPr lang="zh-CN" altLang="en-US"/>
          </a:p>
        </p:txBody>
      </p:sp>
    </p:spTree>
    <p:extLst>
      <p:ext uri="{BB962C8B-B14F-4D97-AF65-F5344CB8AC3E}">
        <p14:creationId xmlns:p14="http://schemas.microsoft.com/office/powerpoint/2010/main" val="24072693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1175301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127923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923934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AAAA+</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266558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1476790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521840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4945344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17</a:t>
            </a:fld>
            <a:endParaRPr lang="zh-CN" altLang="en-US"/>
          </a:p>
        </p:txBody>
      </p:sp>
    </p:spTree>
    <p:extLst>
      <p:ext uri="{BB962C8B-B14F-4D97-AF65-F5344CB8AC3E}">
        <p14:creationId xmlns:p14="http://schemas.microsoft.com/office/powerpoint/2010/main" val="38361918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18</a:t>
            </a:fld>
            <a:endParaRPr lang="zh-CN" altLang="en-US"/>
          </a:p>
        </p:txBody>
      </p:sp>
    </p:spTree>
    <p:extLst>
      <p:ext uri="{BB962C8B-B14F-4D97-AF65-F5344CB8AC3E}">
        <p14:creationId xmlns:p14="http://schemas.microsoft.com/office/powerpoint/2010/main" val="5824078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19</a:t>
            </a:fld>
            <a:endParaRPr lang="zh-CN" altLang="en-US"/>
          </a:p>
        </p:txBody>
      </p:sp>
    </p:spTree>
    <p:extLst>
      <p:ext uri="{BB962C8B-B14F-4D97-AF65-F5344CB8AC3E}">
        <p14:creationId xmlns:p14="http://schemas.microsoft.com/office/powerpoint/2010/main" val="4160185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a:t>
            </a:fld>
            <a:endParaRPr lang="zh-CN" altLang="en-US"/>
          </a:p>
        </p:txBody>
      </p:sp>
    </p:spTree>
    <p:extLst>
      <p:ext uri="{BB962C8B-B14F-4D97-AF65-F5344CB8AC3E}">
        <p14:creationId xmlns:p14="http://schemas.microsoft.com/office/powerpoint/2010/main" val="17798518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20</a:t>
            </a:fld>
            <a:endParaRPr lang="zh-CN" altLang="en-US"/>
          </a:p>
        </p:txBody>
      </p:sp>
    </p:spTree>
    <p:extLst>
      <p:ext uri="{BB962C8B-B14F-4D97-AF65-F5344CB8AC3E}">
        <p14:creationId xmlns:p14="http://schemas.microsoft.com/office/powerpoint/2010/main" val="3265162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21</a:t>
            </a:fld>
            <a:endParaRPr lang="zh-CN" altLang="en-US"/>
          </a:p>
        </p:txBody>
      </p:sp>
    </p:spTree>
    <p:extLst>
      <p:ext uri="{BB962C8B-B14F-4D97-AF65-F5344CB8AC3E}">
        <p14:creationId xmlns:p14="http://schemas.microsoft.com/office/powerpoint/2010/main" val="3595561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22</a:t>
            </a:fld>
            <a:endParaRPr lang="zh-CN" altLang="en-US"/>
          </a:p>
        </p:txBody>
      </p:sp>
    </p:spTree>
    <p:extLst>
      <p:ext uri="{BB962C8B-B14F-4D97-AF65-F5344CB8AC3E}">
        <p14:creationId xmlns:p14="http://schemas.microsoft.com/office/powerpoint/2010/main" val="1599671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23</a:t>
            </a:fld>
            <a:endParaRPr lang="zh-CN" altLang="en-US"/>
          </a:p>
        </p:txBody>
      </p:sp>
    </p:spTree>
    <p:extLst>
      <p:ext uri="{BB962C8B-B14F-4D97-AF65-F5344CB8AC3E}">
        <p14:creationId xmlns:p14="http://schemas.microsoft.com/office/powerpoint/2010/main" val="36002420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en-US" altLang="zh-CN" sz="3200" dirty="0" err="1"/>
              <a:t>Pr</a:t>
            </a:r>
            <a:r>
              <a:rPr lang="en-US" altLang="zh-CN" sz="3200" dirty="0"/>
              <a:t>=1</a:t>
            </a:r>
            <a:r>
              <a:rPr lang="zh-CN" altLang="en-US" sz="3200" dirty="0"/>
              <a:t>的值表明相应的秩子空间分布在整个记录的群体中，而接近</a:t>
            </a:r>
            <a:r>
              <a:rPr lang="en-US" altLang="zh-CN" sz="3200" dirty="0"/>
              <a:t>0</a:t>
            </a:r>
            <a:r>
              <a:rPr lang="zh-CN" altLang="en-US" sz="3200" dirty="0"/>
              <a:t>的值则表明它仅分布在少数神经元中。</a:t>
            </a: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24</a:t>
            </a:fld>
            <a:endParaRPr lang="zh-CN" altLang="en-US"/>
          </a:p>
        </p:txBody>
      </p:sp>
    </p:spTree>
    <p:extLst>
      <p:ext uri="{BB962C8B-B14F-4D97-AF65-F5344CB8AC3E}">
        <p14:creationId xmlns:p14="http://schemas.microsoft.com/office/powerpoint/2010/main" val="1748804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25</a:t>
            </a:fld>
            <a:endParaRPr lang="zh-CN" altLang="en-US"/>
          </a:p>
        </p:txBody>
      </p:sp>
    </p:spTree>
    <p:extLst>
      <p:ext uri="{BB962C8B-B14F-4D97-AF65-F5344CB8AC3E}">
        <p14:creationId xmlns:p14="http://schemas.microsoft.com/office/powerpoint/2010/main" val="1819091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26</a:t>
            </a:fld>
            <a:endParaRPr lang="zh-CN" altLang="en-US"/>
          </a:p>
        </p:txBody>
      </p:sp>
    </p:spTree>
    <p:extLst>
      <p:ext uri="{BB962C8B-B14F-4D97-AF65-F5344CB8AC3E}">
        <p14:creationId xmlns:p14="http://schemas.microsoft.com/office/powerpoint/2010/main" val="206451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27</a:t>
            </a:fld>
            <a:endParaRPr lang="zh-CN" altLang="en-US"/>
          </a:p>
        </p:txBody>
      </p:sp>
    </p:spTree>
    <p:extLst>
      <p:ext uri="{BB962C8B-B14F-4D97-AF65-F5344CB8AC3E}">
        <p14:creationId xmlns:p14="http://schemas.microsoft.com/office/powerpoint/2010/main" val="39703896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28</a:t>
            </a:fld>
            <a:endParaRPr lang="zh-CN" altLang="en-US"/>
          </a:p>
        </p:txBody>
      </p:sp>
    </p:spTree>
    <p:extLst>
      <p:ext uri="{BB962C8B-B14F-4D97-AF65-F5344CB8AC3E}">
        <p14:creationId xmlns:p14="http://schemas.microsoft.com/office/powerpoint/2010/main" val="26777679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29</a:t>
            </a:fld>
            <a:endParaRPr lang="zh-CN" altLang="en-US"/>
          </a:p>
        </p:txBody>
      </p:sp>
    </p:spTree>
    <p:extLst>
      <p:ext uri="{BB962C8B-B14F-4D97-AF65-F5344CB8AC3E}">
        <p14:creationId xmlns:p14="http://schemas.microsoft.com/office/powerpoint/2010/main" val="138893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a:t>
            </a:fld>
            <a:endParaRPr lang="zh-CN" altLang="en-US"/>
          </a:p>
        </p:txBody>
      </p:sp>
    </p:spTree>
    <p:extLst>
      <p:ext uri="{BB962C8B-B14F-4D97-AF65-F5344CB8AC3E}">
        <p14:creationId xmlns:p14="http://schemas.microsoft.com/office/powerpoint/2010/main" val="26792110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30</a:t>
            </a:fld>
            <a:endParaRPr lang="zh-CN" altLang="en-US"/>
          </a:p>
        </p:txBody>
      </p:sp>
    </p:spTree>
    <p:extLst>
      <p:ext uri="{BB962C8B-B14F-4D97-AF65-F5344CB8AC3E}">
        <p14:creationId xmlns:p14="http://schemas.microsoft.com/office/powerpoint/2010/main" val="30700431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31</a:t>
            </a:fld>
            <a:endParaRPr lang="zh-CN" altLang="en-US"/>
          </a:p>
        </p:txBody>
      </p:sp>
    </p:spTree>
    <p:extLst>
      <p:ext uri="{BB962C8B-B14F-4D97-AF65-F5344CB8AC3E}">
        <p14:creationId xmlns:p14="http://schemas.microsoft.com/office/powerpoint/2010/main" val="353040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对两只猕猴进行了延迟空间序列重现任务的训练（</a:t>
            </a:r>
            <a:r>
              <a:rPr lang="en-US" altLang="zh-CN" sz="1200" b="0" i="0" kern="1200" dirty="0">
                <a:solidFill>
                  <a:schemeClr val="tx1"/>
                </a:solidFill>
                <a:effectLst/>
                <a:latin typeface="+mn-lt"/>
                <a:ea typeface="+mn-ea"/>
                <a:cs typeface="+mn-cs"/>
              </a:rPr>
              <a:t>17</a:t>
            </a:r>
            <a:r>
              <a:rPr lang="zh-CN" altLang="en-US" sz="1200" b="0" i="0" kern="1200" dirty="0">
                <a:solidFill>
                  <a:schemeClr val="tx1"/>
                </a:solidFill>
                <a:effectLst/>
                <a:latin typeface="+mn-lt"/>
                <a:ea typeface="+mn-ea"/>
                <a:cs typeface="+mn-cs"/>
              </a:rPr>
              <a:t>）。在每次试验中，在样本期间，猴子在屏幕中央的点上集中注意力时，会出现两个或三个空间位置的序列。每个序列项目都从环形上的六个空间位置中选取一个不重复的。猴子必须在</a:t>
            </a:r>
            <a:r>
              <a:rPr lang="en-US" altLang="zh-CN" sz="1200" b="0" i="0" kern="1200" dirty="0">
                <a:solidFill>
                  <a:schemeClr val="tx1"/>
                </a:solidFill>
                <a:effectLst/>
                <a:latin typeface="+mn-lt"/>
                <a:ea typeface="+mn-ea"/>
                <a:cs typeface="+mn-cs"/>
              </a:rPr>
              <a:t>2.5</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秒的延迟期内记住序列，然后通过在屏幕上连续做出眼球运动到相应位置来重现序列（图</a:t>
            </a:r>
            <a:r>
              <a:rPr lang="en-US" altLang="zh-CN" sz="1200" b="0" i="0" kern="1200" dirty="0">
                <a:solidFill>
                  <a:schemeClr val="tx1"/>
                </a:solidFill>
                <a:effectLst/>
                <a:latin typeface="+mn-lt"/>
                <a:ea typeface="+mn-ea"/>
                <a:cs typeface="+mn-cs"/>
              </a:rPr>
              <a:t>1A</a:t>
            </a:r>
            <a:r>
              <a:rPr lang="zh-CN" altLang="en-US" sz="1200" b="0" i="0" kern="1200" dirty="0">
                <a:solidFill>
                  <a:schemeClr val="tx1"/>
                </a:solidFill>
                <a:effectLst/>
                <a:latin typeface="+mn-lt"/>
                <a:ea typeface="+mn-ea"/>
                <a:cs typeface="+mn-cs"/>
              </a:rPr>
              <a:t>）。 总体而言，两只猴子表现良好：在每个序列上，平均百分比正确率显著高于偶然（图</a:t>
            </a:r>
            <a:r>
              <a:rPr lang="en-US" altLang="zh-CN" sz="1200" b="0" i="0" kern="1200" dirty="0">
                <a:solidFill>
                  <a:schemeClr val="tx1"/>
                </a:solidFill>
                <a:effectLst/>
                <a:latin typeface="+mn-lt"/>
                <a:ea typeface="+mn-ea"/>
                <a:cs typeface="+mn-cs"/>
              </a:rPr>
              <a:t>1B</a:t>
            </a:r>
            <a:r>
              <a:rPr lang="zh-CN" altLang="en-US" sz="1200" b="0" i="0" kern="1200" dirty="0">
                <a:solidFill>
                  <a:schemeClr val="tx1"/>
                </a:solidFill>
                <a:effectLst/>
                <a:latin typeface="+mn-lt"/>
                <a:ea typeface="+mn-ea"/>
                <a:cs typeface="+mn-cs"/>
              </a:rPr>
              <a:t>；所有</a:t>
            </a:r>
            <a:r>
              <a:rPr lang="en-US" altLang="zh-CN" sz="1200" b="0" i="0" kern="1200" dirty="0">
                <a:solidFill>
                  <a:schemeClr val="tx1"/>
                </a:solidFill>
                <a:effectLst/>
                <a:latin typeface="+mn-lt"/>
                <a:ea typeface="+mn-ea"/>
                <a:cs typeface="+mn-cs"/>
              </a:rPr>
              <a:t>P</a:t>
            </a:r>
            <a:r>
              <a:rPr lang="zh-CN" altLang="en-US" sz="1200" b="0" i="0" kern="1200" dirty="0">
                <a:solidFill>
                  <a:schemeClr val="tx1"/>
                </a:solidFill>
                <a:effectLst/>
                <a:latin typeface="+mn-lt"/>
                <a:ea typeface="+mn-ea"/>
                <a:cs typeface="+mn-cs"/>
              </a:rPr>
              <a:t>值</a:t>
            </a:r>
            <a:r>
              <a:rPr lang="en-US" altLang="zh-CN" sz="1200" b="0" i="0" kern="1200" dirty="0">
                <a:solidFill>
                  <a:schemeClr val="tx1"/>
                </a:solidFill>
                <a:effectLst/>
                <a:latin typeface="+mn-lt"/>
                <a:ea typeface="+mn-ea"/>
                <a:cs typeface="+mn-cs"/>
              </a:rPr>
              <a:t>&lt;&lt;0.001</a:t>
            </a:r>
            <a:r>
              <a:rPr lang="zh-CN" altLang="en-US" sz="1200" b="0" i="0" kern="1200" dirty="0">
                <a:solidFill>
                  <a:schemeClr val="tx1"/>
                </a:solidFill>
                <a:effectLst/>
                <a:latin typeface="+mn-lt"/>
                <a:ea typeface="+mn-ea"/>
                <a:cs typeface="+mn-cs"/>
              </a:rPr>
              <a:t>，双向</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检验），没有任何显著的空间偏倚（有关详细任务绩效，请参见附录</a:t>
            </a:r>
            <a:r>
              <a:rPr lang="en-US" altLang="zh-CN" sz="1200" b="0" i="0" kern="1200" dirty="0">
                <a:solidFill>
                  <a:schemeClr val="tx1"/>
                </a:solidFill>
                <a:effectLst/>
                <a:latin typeface="+mn-lt"/>
                <a:ea typeface="+mn-ea"/>
                <a:cs typeface="+mn-cs"/>
              </a:rPr>
              <a:t>S1</a:t>
            </a:r>
            <a:r>
              <a:rPr lang="zh-CN" altLang="en-US" sz="1200" b="0" i="0" kern="1200" dirty="0">
                <a:solidFill>
                  <a:schemeClr val="tx1"/>
                </a:solidFill>
                <a:effectLst/>
                <a:latin typeface="+mn-lt"/>
                <a:ea typeface="+mn-ea"/>
                <a:cs typeface="+mn-cs"/>
              </a:rPr>
              <a:t>）。回忆准确性随着序列长度的增加而降低（图</a:t>
            </a:r>
            <a:r>
              <a:rPr lang="en-US" altLang="zh-CN" sz="1200" b="0" i="0" kern="1200" dirty="0">
                <a:solidFill>
                  <a:schemeClr val="tx1"/>
                </a:solidFill>
                <a:effectLst/>
                <a:latin typeface="+mn-lt"/>
                <a:ea typeface="+mn-ea"/>
                <a:cs typeface="+mn-cs"/>
              </a:rPr>
              <a:t>1B</a:t>
            </a:r>
            <a:r>
              <a:rPr lang="zh-CN" altLang="en-US" sz="1200" b="0" i="0" kern="1200" dirty="0">
                <a:solidFill>
                  <a:schemeClr val="tx1"/>
                </a:solidFill>
                <a:effectLst/>
                <a:latin typeface="+mn-lt"/>
                <a:ea typeface="+mn-ea"/>
                <a:cs typeface="+mn-cs"/>
              </a:rPr>
              <a:t>）。两只猴子都显示出对序列开头呈现的项目具有优势（原初效应）。没有观察到最近效应。当项目在不正确的序列位置上被回忆时，其回忆空间位置可能靠近原来的位置（图</a:t>
            </a:r>
            <a:r>
              <a:rPr lang="en-US" altLang="zh-CN" sz="1200" b="0" i="0" kern="1200" dirty="0">
                <a:solidFill>
                  <a:schemeClr val="tx1"/>
                </a:solidFill>
                <a:effectLst/>
                <a:latin typeface="+mn-lt"/>
                <a:ea typeface="+mn-ea"/>
                <a:cs typeface="+mn-cs"/>
              </a:rPr>
              <a:t>1C</a:t>
            </a:r>
            <a:r>
              <a:rPr lang="zh-CN" altLang="en-US" sz="1200" b="0" i="0" kern="1200" dirty="0">
                <a:solidFill>
                  <a:schemeClr val="tx1"/>
                </a:solidFill>
                <a:effectLst/>
                <a:latin typeface="+mn-lt"/>
                <a:ea typeface="+mn-ea"/>
                <a:cs typeface="+mn-cs"/>
              </a:rPr>
              <a:t>，左），其回忆顺序可能与相邻顺序交换。这种置换错误随着序列的增加而增加（图</a:t>
            </a:r>
            <a:r>
              <a:rPr lang="en-US" altLang="zh-CN" sz="1200" b="0" i="0" kern="1200" dirty="0">
                <a:solidFill>
                  <a:schemeClr val="tx1"/>
                </a:solidFill>
                <a:effectLst/>
                <a:latin typeface="+mn-lt"/>
                <a:ea typeface="+mn-ea"/>
                <a:cs typeface="+mn-cs"/>
              </a:rPr>
              <a:t>1C</a:t>
            </a:r>
            <a:r>
              <a:rPr lang="zh-CN" altLang="en-US" sz="1200" b="0" i="0" kern="1200" dirty="0">
                <a:solidFill>
                  <a:schemeClr val="tx1"/>
                </a:solidFill>
                <a:effectLst/>
                <a:latin typeface="+mn-lt"/>
                <a:ea typeface="+mn-ea"/>
                <a:cs typeface="+mn-cs"/>
              </a:rPr>
              <a:t>，右）。</a:t>
            </a: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1539330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1623185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13787619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27768460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2030183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3459670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D0C80-32E4-4056-A931-89C44E0BDF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F28F90BA-A71D-4769-873C-87555F38D3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C8ABA0B-4882-443A-B178-0B2B17AB2423}"/>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CA64A28B-6384-4D14-983C-6BC5BEF282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FCF467-73D5-4CBF-A2EA-1E6C8987725E}"/>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59089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60393D-A113-4A5A-8D85-EE1D76C67EFB}"/>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4654279-7AA1-4F9B-A454-D1D859600B6D}"/>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762AF3-54F8-425D-A4E7-15A9D4502AF9}"/>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2840AD86-2EAE-445E-B5E1-54E415D9C0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DEC23B1-4CD7-40CD-9998-9149548B5A54}"/>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33704100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DB2D10F-E618-48FC-96AB-EEF8A8F008F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E706F6-9289-4D61-A818-B6309A22273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97CEFF8-DCF5-4969-972A-69DF5105EFAC}"/>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9F8C0F8A-DCF6-4C69-ADAC-79F51B1E67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3F3C8BB-352C-45F4-BDB8-5B81A620359C}"/>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1554749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t>‹#›</a:t>
            </a:fld>
            <a:endParaRPr lang="zh-CN" altLang="en-US" dirty="0"/>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445418" y="136108"/>
            <a:ext cx="529180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445418" y="78277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39525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9D8F6C-2643-4F12-A53F-05EB780AEE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5844EFD-2996-4E5A-9357-235593B5543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13985E-9202-4B72-BEEC-22936312D5E1}"/>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F27541AC-EE20-4C22-B5DC-FE006DAF022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CF44F2A-BAAE-4CF6-8114-A4D36ED39E35}"/>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321332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3C60EE-0BC4-41D5-9002-45E664BBA42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020A04B-51FF-4C30-A804-E98740B07F1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A4A7A63-E03F-4E26-86DA-252F95C062CC}"/>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CE8DF00F-EC87-4FF5-B777-01B5B3D369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1B12EC-A591-4594-A3A5-A3ED410024F3}"/>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6539393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43C55-81A1-48C0-9CF3-FB01F87D057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BDAAA56-E60C-48B6-B1F2-52293DF03B0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3A36E12-D492-4FE9-A0C9-88789A144DC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9424E5-E439-436F-87C6-D54A2090EAAC}"/>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72296A1B-82AE-45D4-9CFA-F8A4FCFFBFE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4D129A-E20B-4F9C-8D23-1C889FDBDE15}"/>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3846011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2EFBB8-EB05-4616-99A7-3A7A8D075F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21CA12C-E297-4BB2-AB6C-0D12B629D1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8CE4376-09FD-4125-B494-AA0FEA6D9F8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7F90315-2B10-4CE7-9BA4-8D2BB625758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D8BEDE0-0021-4263-AF37-279A1EA86FB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1D89339-A6D7-40AC-9DB7-A9559F643D42}"/>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8" name="页脚占位符 7">
            <a:extLst>
              <a:ext uri="{FF2B5EF4-FFF2-40B4-BE49-F238E27FC236}">
                <a16:creationId xmlns:a16="http://schemas.microsoft.com/office/drawing/2014/main" id="{40759553-0495-4B9E-BC66-3A2DF570F82C}"/>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598E1C6-FDDF-492C-8560-F8A9D4C5444D}"/>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6827424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6EAAEA-37B7-4AD8-A267-1C3CF28A010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E2D0A9C-EF45-470D-9F4C-B03B0FBBABA5}"/>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4" name="页脚占位符 3">
            <a:extLst>
              <a:ext uri="{FF2B5EF4-FFF2-40B4-BE49-F238E27FC236}">
                <a16:creationId xmlns:a16="http://schemas.microsoft.com/office/drawing/2014/main" id="{A5E465C8-37A2-4411-A72F-9847B075CFE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AB1AAB-FAD1-4270-8FEE-FD8B94F09042}"/>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3958307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74C0F5-1740-4772-BD49-32AFAE2CBE74}"/>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3" name="页脚占位符 2">
            <a:extLst>
              <a:ext uri="{FF2B5EF4-FFF2-40B4-BE49-F238E27FC236}">
                <a16:creationId xmlns:a16="http://schemas.microsoft.com/office/drawing/2014/main" id="{41995A05-113A-4FFA-9533-B69683071A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F08F0C8-67A8-4F7C-889A-96EC3A2797E5}"/>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4124625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060B67-F4BF-4DE4-983F-AE0B02605E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04BF03B-0D70-4A39-BA30-6F434E8FB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B1A59B3-E283-4B10-8A1B-FC3FDC28A4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DFC3A99-41D7-4615-BA92-B0533C5D0C3C}"/>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92F59985-94CE-478B-81CC-E631F47C189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8A8E12E-C49C-472D-88F1-57BDAEA3658C}"/>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1455537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F2801-E8A4-4C4C-94D3-3E501B51DF6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844A8EF-593E-4582-9FA1-27FCB64C8A6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E37C217A-B563-4566-A793-A4A1B04EEA3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ABD0B96-B260-4944-979E-83AADA45B83F}"/>
              </a:ext>
            </a:extLst>
          </p:cNvPr>
          <p:cNvSpPr>
            <a:spLocks noGrp="1"/>
          </p:cNvSpPr>
          <p:nvPr>
            <p:ph type="dt" sz="half" idx="10"/>
          </p:nvPr>
        </p:nvSpPr>
        <p:spPr/>
        <p:txBody>
          <a:bodyPr/>
          <a:lstStyle/>
          <a:p>
            <a:fld id="{00C9D88D-FCD5-4507-87E1-6D793F62AEC6}" type="datetimeFigureOut">
              <a:rPr lang="zh-CN" altLang="en-US" smtClean="0"/>
              <a:t>2023/6/2</a:t>
            </a:fld>
            <a:endParaRPr lang="zh-CN" altLang="en-US"/>
          </a:p>
        </p:txBody>
      </p:sp>
      <p:sp>
        <p:nvSpPr>
          <p:cNvPr id="6" name="页脚占位符 5">
            <a:extLst>
              <a:ext uri="{FF2B5EF4-FFF2-40B4-BE49-F238E27FC236}">
                <a16:creationId xmlns:a16="http://schemas.microsoft.com/office/drawing/2014/main" id="{B87D1C8B-47D3-4DFC-BADA-04CF49BD91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12F132F-C8E1-4567-AD22-D27407897FE3}"/>
              </a:ext>
            </a:extLst>
          </p:cNvPr>
          <p:cNvSpPr>
            <a:spLocks noGrp="1"/>
          </p:cNvSpPr>
          <p:nvPr>
            <p:ph type="sldNum" sz="quarter" idx="12"/>
          </p:nvPr>
        </p:nvSpPr>
        <p:spPr/>
        <p:txBody>
          <a:body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15798350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64FEF4A-36E6-47EB-80C3-7775C83DAA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B68E5D-330A-4361-AA87-A49F437406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16B985-D739-4266-A155-4F3841AB5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C9D88D-FCD5-4507-87E1-6D793F62AEC6}" type="datetimeFigureOut">
              <a:rPr lang="zh-CN" altLang="en-US" smtClean="0"/>
              <a:t>2023/6/2</a:t>
            </a:fld>
            <a:endParaRPr lang="zh-CN" altLang="en-US"/>
          </a:p>
        </p:txBody>
      </p:sp>
      <p:sp>
        <p:nvSpPr>
          <p:cNvPr id="5" name="页脚占位符 4">
            <a:extLst>
              <a:ext uri="{FF2B5EF4-FFF2-40B4-BE49-F238E27FC236}">
                <a16:creationId xmlns:a16="http://schemas.microsoft.com/office/drawing/2014/main" id="{37477645-BC1E-4DD1-B270-2BD55F279B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9122398-EE21-4335-B409-F8508AA3DD4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2C3CBD0-70B4-4C34-A7B2-87A0BEF14D81}" type="slidenum">
              <a:rPr lang="zh-CN" altLang="en-US" smtClean="0"/>
              <a:t>‹#›</a:t>
            </a:fld>
            <a:endParaRPr lang="zh-CN" altLang="en-US"/>
          </a:p>
        </p:txBody>
      </p:sp>
    </p:spTree>
    <p:extLst>
      <p:ext uri="{BB962C8B-B14F-4D97-AF65-F5344CB8AC3E}">
        <p14:creationId xmlns:p14="http://schemas.microsoft.com/office/powerpoint/2010/main" val="35191276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5.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0.png"/><Relationship Id="rId10" Type="http://schemas.openxmlformats.org/officeDocument/2006/relationships/image" Target="../media/image23.png"/><Relationship Id="rId4" Type="http://schemas.openxmlformats.org/officeDocument/2006/relationships/image" Target="../media/image6.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9.png"/><Relationship Id="rId18" Type="http://schemas.openxmlformats.org/officeDocument/2006/relationships/image" Target="../media/image22.png"/><Relationship Id="rId3" Type="http://schemas.openxmlformats.org/officeDocument/2006/relationships/image" Target="../media/image6.png"/><Relationship Id="rId21" Type="http://schemas.openxmlformats.org/officeDocument/2006/relationships/image" Target="../media/image1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27.png"/><Relationship Id="rId20" Type="http://schemas.openxmlformats.org/officeDocument/2006/relationships/image" Target="../media/image24.png"/><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26.png"/><Relationship Id="rId10" Type="http://schemas.openxmlformats.org/officeDocument/2006/relationships/image" Target="../media/image13.png"/><Relationship Id="rId19"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293074"/>
            <a:ext cx="8983029" cy="823551"/>
          </a:xfrm>
          <a:prstGeom prst="rect">
            <a:avLst/>
          </a:prstGeom>
        </p:spPr>
        <p:txBody>
          <a:bodyPr vert="horz" lIns="91440" tIns="45720" rIns="91440" bIns="45720" rtlCol="0" anchor="ctr">
            <a:normAutofit fontScale="82500" lnSpcReduction="1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lang="zh-CN" altLang="en-US" dirty="0">
                <a:highlight>
                  <a:srgbClr val="CE9A28"/>
                </a:highlight>
              </a:rPr>
              <a:t>猕猴前额叶皮质序列工作记忆的几何形状</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321C1732-B73C-4CEF-818A-6C795B88A995}"/>
              </a:ext>
            </a:extLst>
          </p:cNvPr>
          <p:cNvPicPr>
            <a:picLocks noChangeAspect="1"/>
          </p:cNvPicPr>
          <p:nvPr/>
        </p:nvPicPr>
        <p:blipFill>
          <a:blip r:embed="rId3"/>
          <a:stretch>
            <a:fillRect/>
          </a:stretch>
        </p:blipFill>
        <p:spPr>
          <a:xfrm>
            <a:off x="928836" y="1267672"/>
            <a:ext cx="10458450" cy="4533900"/>
          </a:xfrm>
          <a:prstGeom prst="rect">
            <a:avLst/>
          </a:prstGeom>
        </p:spPr>
      </p:pic>
    </p:spTree>
    <p:extLst>
      <p:ext uri="{BB962C8B-B14F-4D97-AF65-F5344CB8AC3E}">
        <p14:creationId xmlns:p14="http://schemas.microsoft.com/office/powerpoint/2010/main" val="3917130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015997" cy="3508653"/>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主要结论一：</a:t>
            </a:r>
            <a:endParaRPr lang="en-US" altLang="zh-CN" sz="2000" b="1" dirty="0">
              <a:solidFill>
                <a:srgbClr val="231F20"/>
              </a:solidFill>
              <a:latin typeface="AdvTTec37d199"/>
            </a:endParaRPr>
          </a:p>
          <a:p>
            <a:r>
              <a:rPr lang="zh-CN" altLang="en-US" dirty="0"/>
              <a:t>不同排序的子空间</a:t>
            </a:r>
            <a:r>
              <a:rPr lang="zh-CN" altLang="en-US" b="1" dirty="0"/>
              <a:t>正交</a:t>
            </a:r>
            <a:endParaRPr lang="en-US" altLang="zh-CN" b="1" dirty="0"/>
          </a:p>
          <a:p>
            <a:endParaRPr lang="en-US" altLang="zh-CN" b="1" dirty="0"/>
          </a:p>
          <a:p>
            <a:r>
              <a:rPr lang="zh-CN" altLang="en-US" sz="2000" b="1" dirty="0">
                <a:solidFill>
                  <a:srgbClr val="231F20"/>
                </a:solidFill>
                <a:latin typeface="AdvTTec37d199"/>
              </a:rPr>
              <a:t>支撑结果：</a:t>
            </a:r>
            <a:endParaRPr lang="en-US" altLang="zh-CN" sz="2000" b="1" dirty="0"/>
          </a:p>
          <a:p>
            <a:r>
              <a:rPr lang="en-US" altLang="zh-CN" dirty="0">
                <a:solidFill>
                  <a:srgbClr val="231F20"/>
                </a:solidFill>
                <a:latin typeface="AdvTTec37d199"/>
              </a:rPr>
              <a:t>S4</a:t>
            </a:r>
            <a:r>
              <a:rPr lang="zh-CN" altLang="en-US" dirty="0">
                <a:solidFill>
                  <a:srgbClr val="231F20"/>
                </a:solidFill>
                <a:latin typeface="AdvTTec37d199"/>
              </a:rPr>
              <a:t>：将</a:t>
            </a:r>
            <a:r>
              <a:rPr lang="en-US" altLang="zh-CN" dirty="0">
                <a:solidFill>
                  <a:srgbClr val="231F20"/>
                </a:solidFill>
                <a:latin typeface="AdvTTec37d199"/>
              </a:rPr>
              <a:t>rank</a:t>
            </a:r>
            <a:r>
              <a:rPr lang="zh-CN" altLang="en-US" dirty="0">
                <a:solidFill>
                  <a:srgbClr val="231F20"/>
                </a:solidFill>
                <a:latin typeface="AdvTTec37d199"/>
              </a:rPr>
              <a:t>随机打乱，且对应的</a:t>
            </a:r>
            <a:r>
              <a:rPr lang="en-US" altLang="zh-CN" dirty="0">
                <a:solidFill>
                  <a:srgbClr val="231F20"/>
                </a:solidFill>
                <a:latin typeface="AdvTTec37d199"/>
              </a:rPr>
              <a:t>item</a:t>
            </a:r>
            <a:r>
              <a:rPr lang="zh-CN" altLang="en-US" dirty="0">
                <a:solidFill>
                  <a:srgbClr val="231F20"/>
                </a:solidFill>
                <a:latin typeface="AdvTTec37d199"/>
              </a:rPr>
              <a:t>不变时，不存在正交特性</a:t>
            </a:r>
            <a:endParaRPr lang="en-US" altLang="zh-CN" dirty="0">
              <a:solidFill>
                <a:srgbClr val="231F20"/>
              </a:solidFill>
              <a:latin typeface="AdvTTec37d199"/>
            </a:endParaRPr>
          </a:p>
        </p:txBody>
      </p:sp>
      <p:pic>
        <p:nvPicPr>
          <p:cNvPr id="3" name="图片 2">
            <a:extLst>
              <a:ext uri="{FF2B5EF4-FFF2-40B4-BE49-F238E27FC236}">
                <a16:creationId xmlns:a16="http://schemas.microsoft.com/office/drawing/2014/main" id="{D70B5A52-6C69-4418-A404-3285DC6956E6}"/>
              </a:ext>
            </a:extLst>
          </p:cNvPr>
          <p:cNvPicPr>
            <a:picLocks noChangeAspect="1"/>
          </p:cNvPicPr>
          <p:nvPr/>
        </p:nvPicPr>
        <p:blipFill>
          <a:blip r:embed="rId3"/>
          <a:stretch>
            <a:fillRect/>
          </a:stretch>
        </p:blipFill>
        <p:spPr>
          <a:xfrm>
            <a:off x="3870375" y="1295587"/>
            <a:ext cx="8165532" cy="4266825"/>
          </a:xfrm>
          <a:prstGeom prst="rect">
            <a:avLst/>
          </a:prstGeom>
        </p:spPr>
      </p:pic>
    </p:spTree>
    <p:extLst>
      <p:ext uri="{BB962C8B-B14F-4D97-AF65-F5344CB8AC3E}">
        <p14:creationId xmlns:p14="http://schemas.microsoft.com/office/powerpoint/2010/main" val="30789804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4985980"/>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主要结论二：</a:t>
            </a:r>
            <a:endParaRPr lang="en-US" altLang="zh-CN" sz="2000" b="1" dirty="0">
              <a:solidFill>
                <a:srgbClr val="231F20"/>
              </a:solidFill>
              <a:latin typeface="AdvTTec37d199"/>
            </a:endParaRPr>
          </a:p>
          <a:p>
            <a:r>
              <a:rPr lang="zh-CN" altLang="en-US" sz="2000" b="1" dirty="0"/>
              <a:t>每个子空间内容表示的稳定且有意义</a:t>
            </a:r>
            <a:endParaRPr lang="en-US" altLang="zh-CN" sz="2000" b="1" dirty="0"/>
          </a:p>
          <a:p>
            <a:endParaRPr lang="en-US" altLang="zh-CN" sz="2000" b="1" dirty="0"/>
          </a:p>
          <a:p>
            <a:r>
              <a:rPr lang="zh-CN" altLang="en-US" sz="2000" b="1" dirty="0">
                <a:solidFill>
                  <a:srgbClr val="231F20"/>
                </a:solidFill>
                <a:latin typeface="AdvTTec37d199"/>
              </a:rPr>
              <a:t>支撑结果：</a:t>
            </a:r>
            <a:endParaRPr lang="en-US" altLang="zh-CN" sz="2000" b="1" dirty="0"/>
          </a:p>
          <a:p>
            <a:r>
              <a:rPr lang="en-US" altLang="zh-CN" dirty="0">
                <a:solidFill>
                  <a:srgbClr val="231F20"/>
                </a:solidFill>
                <a:latin typeface="AdvTTec37d199"/>
              </a:rPr>
              <a:t>A</a:t>
            </a:r>
            <a:r>
              <a:rPr lang="zh-CN" altLang="en-US" dirty="0">
                <a:solidFill>
                  <a:srgbClr val="231F20"/>
                </a:solidFill>
                <a:latin typeface="AdvTTec37d199"/>
              </a:rPr>
              <a:t>：</a:t>
            </a:r>
            <a:endParaRPr lang="en-US" altLang="zh-CN" dirty="0">
              <a:solidFill>
                <a:srgbClr val="231F20"/>
              </a:solidFill>
              <a:latin typeface="AdvTTec37d199"/>
            </a:endParaRPr>
          </a:p>
          <a:p>
            <a:r>
              <a:rPr lang="zh-CN" altLang="en-US" dirty="0">
                <a:solidFill>
                  <a:srgbClr val="231F20"/>
                </a:solidFill>
                <a:latin typeface="AdvTTec37d199"/>
              </a:rPr>
              <a:t>共有的环状结构，且环内顺序反应了内容的空间结构；</a:t>
            </a:r>
            <a:endParaRPr lang="en-US" altLang="zh-CN" dirty="0">
              <a:solidFill>
                <a:srgbClr val="231F20"/>
              </a:solidFill>
              <a:latin typeface="AdvTTec37d199"/>
            </a:endParaRPr>
          </a:p>
          <a:p>
            <a:r>
              <a:rPr lang="zh-CN" altLang="en-US" dirty="0">
                <a:solidFill>
                  <a:srgbClr val="231F20"/>
                </a:solidFill>
                <a:latin typeface="AdvTTec37d199"/>
              </a:rPr>
              <a:t>在开始的</a:t>
            </a:r>
            <a:r>
              <a:rPr lang="en-US" altLang="zh-CN" dirty="0">
                <a:solidFill>
                  <a:srgbClr val="231F20"/>
                </a:solidFill>
                <a:latin typeface="AdvTTec37d199"/>
              </a:rPr>
              <a:t>period</a:t>
            </a:r>
            <a:r>
              <a:rPr lang="zh-CN" altLang="en-US" dirty="0">
                <a:solidFill>
                  <a:srgbClr val="231F20"/>
                </a:solidFill>
                <a:latin typeface="AdvTTec37d199"/>
              </a:rPr>
              <a:t>不存在环状结构</a:t>
            </a:r>
            <a:endParaRPr lang="en-US" altLang="zh-CN" dirty="0">
              <a:solidFill>
                <a:srgbClr val="231F20"/>
              </a:solidFill>
              <a:latin typeface="AdvTTec37d199"/>
            </a:endParaRPr>
          </a:p>
          <a:p>
            <a:r>
              <a:rPr lang="zh-CN" altLang="en-US" dirty="0">
                <a:solidFill>
                  <a:srgbClr val="231F20"/>
                </a:solidFill>
                <a:latin typeface="AdvTTec37d199"/>
              </a:rPr>
              <a:t>环的半径反映了空间信息在神经编码上的强度（系数的模长反映了</a:t>
            </a:r>
            <a:r>
              <a:rPr lang="en-US" altLang="zh-CN" dirty="0">
                <a:solidFill>
                  <a:srgbClr val="231F20"/>
                </a:solidFill>
                <a:latin typeface="AdvTTec37d199"/>
              </a:rPr>
              <a:t>population</a:t>
            </a:r>
            <a:r>
              <a:rPr lang="zh-CN" altLang="en-US" dirty="0">
                <a:solidFill>
                  <a:srgbClr val="231F20"/>
                </a:solidFill>
                <a:latin typeface="AdvTTec37d199"/>
              </a:rPr>
              <a:t>对于一个</a:t>
            </a:r>
            <a:r>
              <a:rPr lang="en-US" altLang="zh-CN" dirty="0">
                <a:solidFill>
                  <a:srgbClr val="231F20"/>
                </a:solidFill>
                <a:latin typeface="AdvTTec37d199"/>
              </a:rPr>
              <a:t>target</a:t>
            </a:r>
            <a:r>
              <a:rPr lang="zh-CN" altLang="en-US" dirty="0">
                <a:solidFill>
                  <a:srgbClr val="231F20"/>
                </a:solidFill>
                <a:latin typeface="AdvTTec37d199"/>
              </a:rPr>
              <a:t>的响应强度），随着</a:t>
            </a:r>
            <a:r>
              <a:rPr lang="en-US" altLang="zh-CN" dirty="0">
                <a:solidFill>
                  <a:srgbClr val="231F20"/>
                </a:solidFill>
                <a:latin typeface="AdvTTec37d199"/>
              </a:rPr>
              <a:t>rank</a:t>
            </a:r>
            <a:r>
              <a:rPr lang="zh-CN" altLang="en-US" dirty="0">
                <a:solidFill>
                  <a:srgbClr val="231F20"/>
                </a:solidFill>
                <a:latin typeface="AdvTTec37d199"/>
              </a:rPr>
              <a:t>增长而减少</a:t>
            </a:r>
            <a:endParaRPr lang="en-US" altLang="zh-CN" dirty="0">
              <a:solidFill>
                <a:srgbClr val="231F20"/>
              </a:solidFill>
              <a:latin typeface="AdvTTec37d199"/>
            </a:endParaRPr>
          </a:p>
        </p:txBody>
      </p:sp>
      <p:pic>
        <p:nvPicPr>
          <p:cNvPr id="4" name="图片 3">
            <a:extLst>
              <a:ext uri="{FF2B5EF4-FFF2-40B4-BE49-F238E27FC236}">
                <a16:creationId xmlns:a16="http://schemas.microsoft.com/office/drawing/2014/main" id="{C1256558-F019-4D4D-BA0C-6591FD5502A4}"/>
              </a:ext>
            </a:extLst>
          </p:cNvPr>
          <p:cNvPicPr>
            <a:picLocks noChangeAspect="1"/>
          </p:cNvPicPr>
          <p:nvPr/>
        </p:nvPicPr>
        <p:blipFill>
          <a:blip r:embed="rId3"/>
          <a:stretch>
            <a:fillRect/>
          </a:stretch>
        </p:blipFill>
        <p:spPr>
          <a:xfrm>
            <a:off x="4985587" y="1101673"/>
            <a:ext cx="6450502" cy="5394596"/>
          </a:xfrm>
          <a:prstGeom prst="rect">
            <a:avLst/>
          </a:prstGeom>
        </p:spPr>
      </p:pic>
    </p:spTree>
    <p:extLst>
      <p:ext uri="{BB962C8B-B14F-4D97-AF65-F5344CB8AC3E}">
        <p14:creationId xmlns:p14="http://schemas.microsoft.com/office/powerpoint/2010/main" val="55132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600986"/>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主要结论二：</a:t>
            </a:r>
            <a:endParaRPr lang="en-US" altLang="zh-CN" sz="2000" b="1" dirty="0">
              <a:solidFill>
                <a:srgbClr val="231F20"/>
              </a:solidFill>
              <a:latin typeface="AdvTTec37d199"/>
            </a:endParaRPr>
          </a:p>
          <a:p>
            <a:r>
              <a:rPr lang="zh-CN" altLang="en-US" sz="2000" b="1" dirty="0"/>
              <a:t>每个子空间内容表示的稳定且有意义</a:t>
            </a:r>
            <a:endParaRPr lang="en-US" altLang="zh-CN" sz="2000" b="1" dirty="0"/>
          </a:p>
          <a:p>
            <a:endParaRPr lang="en-US" altLang="zh-CN" sz="2000" b="1" dirty="0"/>
          </a:p>
          <a:p>
            <a:r>
              <a:rPr lang="zh-CN" altLang="en-US" sz="2000" b="1" dirty="0">
                <a:solidFill>
                  <a:srgbClr val="231F20"/>
                </a:solidFill>
                <a:latin typeface="AdvTTec37d199"/>
              </a:rPr>
              <a:t>支撑结果：</a:t>
            </a:r>
            <a:endParaRPr lang="en-US" altLang="zh-CN" sz="2000" b="1" dirty="0"/>
          </a:p>
          <a:p>
            <a:r>
              <a:rPr lang="en-US" altLang="zh-CN" dirty="0">
                <a:solidFill>
                  <a:srgbClr val="231F20"/>
                </a:solidFill>
                <a:latin typeface="AdvTTec37d199"/>
              </a:rPr>
              <a:t>S5</a:t>
            </a:r>
            <a:r>
              <a:rPr lang="zh-CN" altLang="en-US" dirty="0">
                <a:solidFill>
                  <a:srgbClr val="231F20"/>
                </a:solidFill>
                <a:latin typeface="AdvTTec37d199"/>
              </a:rPr>
              <a:t>：失败的</a:t>
            </a:r>
            <a:r>
              <a:rPr lang="en-US" altLang="zh-CN" dirty="0">
                <a:solidFill>
                  <a:srgbClr val="231F20"/>
                </a:solidFill>
                <a:latin typeface="AdvTTec37d199"/>
              </a:rPr>
              <a:t>trial</a:t>
            </a:r>
            <a:r>
              <a:rPr lang="zh-CN" altLang="en-US" dirty="0">
                <a:solidFill>
                  <a:srgbClr val="231F20"/>
                </a:solidFill>
                <a:latin typeface="AdvTTec37d199"/>
              </a:rPr>
              <a:t>中不存在环状结构</a:t>
            </a:r>
            <a:endParaRPr lang="en-US" altLang="zh-CN" dirty="0">
              <a:solidFill>
                <a:srgbClr val="231F20"/>
              </a:solidFill>
              <a:latin typeface="AdvTTec37d199"/>
            </a:endParaRPr>
          </a:p>
          <a:p>
            <a:r>
              <a:rPr lang="zh-CN" altLang="en-US" dirty="0">
                <a:solidFill>
                  <a:srgbClr val="231F20"/>
                </a:solidFill>
                <a:latin typeface="AdvTTec37d199"/>
              </a:rPr>
              <a:t>（</a:t>
            </a:r>
            <a:r>
              <a:rPr lang="en-US" altLang="zh-CN" dirty="0">
                <a:solidFill>
                  <a:srgbClr val="231F20"/>
                </a:solidFill>
                <a:latin typeface="AdvTTec37d199"/>
              </a:rPr>
              <a:t>Ps</a:t>
            </a:r>
            <a:r>
              <a:rPr lang="zh-CN" altLang="en-US" dirty="0">
                <a:solidFill>
                  <a:srgbClr val="231F20"/>
                </a:solidFill>
                <a:latin typeface="AdvTTec37d199"/>
              </a:rPr>
              <a:t>失败的</a:t>
            </a:r>
            <a:r>
              <a:rPr lang="en-US" altLang="zh-CN" dirty="0">
                <a:solidFill>
                  <a:srgbClr val="231F20"/>
                </a:solidFill>
                <a:latin typeface="AdvTTec37d199"/>
              </a:rPr>
              <a:t>trial</a:t>
            </a:r>
            <a:r>
              <a:rPr lang="zh-CN" altLang="en-US" dirty="0">
                <a:solidFill>
                  <a:srgbClr val="231F20"/>
                </a:solidFill>
                <a:latin typeface="AdvTTec37d199"/>
              </a:rPr>
              <a:t>中第一个</a:t>
            </a:r>
            <a:r>
              <a:rPr lang="en-US" altLang="zh-CN" dirty="0">
                <a:solidFill>
                  <a:srgbClr val="231F20"/>
                </a:solidFill>
                <a:latin typeface="AdvTTec37d199"/>
              </a:rPr>
              <a:t>item</a:t>
            </a:r>
            <a:r>
              <a:rPr lang="zh-CN" altLang="en-US" dirty="0">
                <a:solidFill>
                  <a:srgbClr val="231F20"/>
                </a:solidFill>
                <a:latin typeface="AdvTTec37d199"/>
              </a:rPr>
              <a:t>的识别正确率也较高）</a:t>
            </a:r>
            <a:endParaRPr lang="en-US" altLang="zh-CN" dirty="0">
              <a:solidFill>
                <a:srgbClr val="231F20"/>
              </a:solidFill>
              <a:latin typeface="AdvTTec37d199"/>
            </a:endParaRPr>
          </a:p>
        </p:txBody>
      </p:sp>
      <p:pic>
        <p:nvPicPr>
          <p:cNvPr id="4" name="图片 3">
            <a:extLst>
              <a:ext uri="{FF2B5EF4-FFF2-40B4-BE49-F238E27FC236}">
                <a16:creationId xmlns:a16="http://schemas.microsoft.com/office/drawing/2014/main" id="{C1256558-F019-4D4D-BA0C-6591FD5502A4}"/>
              </a:ext>
            </a:extLst>
          </p:cNvPr>
          <p:cNvPicPr>
            <a:picLocks noChangeAspect="1"/>
          </p:cNvPicPr>
          <p:nvPr/>
        </p:nvPicPr>
        <p:blipFill rotWithShape="1">
          <a:blip r:embed="rId3"/>
          <a:srcRect b="68512"/>
          <a:stretch/>
        </p:blipFill>
        <p:spPr>
          <a:xfrm>
            <a:off x="4811296" y="1250819"/>
            <a:ext cx="6688111" cy="1761195"/>
          </a:xfrm>
          <a:prstGeom prst="rect">
            <a:avLst/>
          </a:prstGeom>
        </p:spPr>
      </p:pic>
      <p:pic>
        <p:nvPicPr>
          <p:cNvPr id="3" name="图片 2">
            <a:extLst>
              <a:ext uri="{FF2B5EF4-FFF2-40B4-BE49-F238E27FC236}">
                <a16:creationId xmlns:a16="http://schemas.microsoft.com/office/drawing/2014/main" id="{B52D62AF-3868-4260-82E0-47A62436B933}"/>
              </a:ext>
            </a:extLst>
          </p:cNvPr>
          <p:cNvPicPr>
            <a:picLocks noChangeAspect="1"/>
          </p:cNvPicPr>
          <p:nvPr/>
        </p:nvPicPr>
        <p:blipFill>
          <a:blip r:embed="rId4"/>
          <a:stretch>
            <a:fillRect/>
          </a:stretch>
        </p:blipFill>
        <p:spPr>
          <a:xfrm>
            <a:off x="4784891" y="3673747"/>
            <a:ext cx="7014222" cy="1654954"/>
          </a:xfrm>
          <a:prstGeom prst="rect">
            <a:avLst/>
          </a:prstGeom>
        </p:spPr>
      </p:pic>
      <p:sp>
        <p:nvSpPr>
          <p:cNvPr id="5" name="矩形 4">
            <a:extLst>
              <a:ext uri="{FF2B5EF4-FFF2-40B4-BE49-F238E27FC236}">
                <a16:creationId xmlns:a16="http://schemas.microsoft.com/office/drawing/2014/main" id="{12A57296-C25D-4281-8B9D-12D7CDEB698B}"/>
              </a:ext>
            </a:extLst>
          </p:cNvPr>
          <p:cNvSpPr/>
          <p:nvPr/>
        </p:nvSpPr>
        <p:spPr>
          <a:xfrm>
            <a:off x="7048676" y="948005"/>
            <a:ext cx="1495922" cy="369332"/>
          </a:xfrm>
          <a:prstGeom prst="rect">
            <a:avLst/>
          </a:prstGeom>
        </p:spPr>
        <p:txBody>
          <a:bodyPr wrap="none">
            <a:spAutoFit/>
          </a:bodyPr>
          <a:lstStyle/>
          <a:p>
            <a:r>
              <a:rPr lang="zh-CN" altLang="en-US" b="1" dirty="0">
                <a:solidFill>
                  <a:srgbClr val="231F20"/>
                </a:solidFill>
                <a:latin typeface="AdvTTec37d199"/>
              </a:rPr>
              <a:t>成功的</a:t>
            </a:r>
            <a:r>
              <a:rPr lang="en-US" altLang="zh-CN" b="1" dirty="0">
                <a:solidFill>
                  <a:srgbClr val="231F20"/>
                </a:solidFill>
                <a:latin typeface="AdvTTec37d199"/>
              </a:rPr>
              <a:t>trial</a:t>
            </a:r>
            <a:r>
              <a:rPr lang="zh-CN" altLang="en-US" b="1" dirty="0">
                <a:solidFill>
                  <a:srgbClr val="231F20"/>
                </a:solidFill>
                <a:latin typeface="AdvTTec37d199"/>
              </a:rPr>
              <a:t>：</a:t>
            </a:r>
            <a:endParaRPr lang="en-US" altLang="zh-CN" b="1" dirty="0"/>
          </a:p>
        </p:txBody>
      </p:sp>
      <p:sp>
        <p:nvSpPr>
          <p:cNvPr id="6" name="矩形 5">
            <a:extLst>
              <a:ext uri="{FF2B5EF4-FFF2-40B4-BE49-F238E27FC236}">
                <a16:creationId xmlns:a16="http://schemas.microsoft.com/office/drawing/2014/main" id="{274F4288-0548-4BD4-A2AD-D4E59998B3AB}"/>
              </a:ext>
            </a:extLst>
          </p:cNvPr>
          <p:cNvSpPr/>
          <p:nvPr/>
        </p:nvSpPr>
        <p:spPr>
          <a:xfrm>
            <a:off x="7167670" y="3150431"/>
            <a:ext cx="1495922" cy="369332"/>
          </a:xfrm>
          <a:prstGeom prst="rect">
            <a:avLst/>
          </a:prstGeom>
        </p:spPr>
        <p:txBody>
          <a:bodyPr wrap="none">
            <a:spAutoFit/>
          </a:bodyPr>
          <a:lstStyle/>
          <a:p>
            <a:r>
              <a:rPr lang="zh-CN" altLang="en-US" b="1" dirty="0">
                <a:solidFill>
                  <a:srgbClr val="231F20"/>
                </a:solidFill>
                <a:latin typeface="AdvTTec37d199"/>
              </a:rPr>
              <a:t>失败的</a:t>
            </a:r>
            <a:r>
              <a:rPr lang="en-US" altLang="zh-CN" b="1" dirty="0">
                <a:solidFill>
                  <a:srgbClr val="231F20"/>
                </a:solidFill>
                <a:latin typeface="AdvTTec37d199"/>
              </a:rPr>
              <a:t>trial</a:t>
            </a:r>
            <a:r>
              <a:rPr lang="zh-CN" altLang="en-US" b="1" dirty="0">
                <a:solidFill>
                  <a:srgbClr val="231F20"/>
                </a:solidFill>
                <a:latin typeface="AdvTTec37d199"/>
              </a:rPr>
              <a:t>：</a:t>
            </a:r>
            <a:endParaRPr lang="en-US" altLang="zh-CN" b="1" dirty="0"/>
          </a:p>
        </p:txBody>
      </p:sp>
    </p:spTree>
    <p:extLst>
      <p:ext uri="{BB962C8B-B14F-4D97-AF65-F5344CB8AC3E}">
        <p14:creationId xmlns:p14="http://schemas.microsoft.com/office/powerpoint/2010/main" val="2038685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600986"/>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主要结论三：</a:t>
            </a:r>
            <a:endParaRPr lang="en-US" altLang="zh-CN" sz="2000" b="1" dirty="0">
              <a:solidFill>
                <a:srgbClr val="231F20"/>
              </a:solidFill>
              <a:latin typeface="AdvTTec37d199"/>
            </a:endParaRPr>
          </a:p>
          <a:p>
            <a:r>
              <a:rPr lang="zh-CN" altLang="en-US" sz="2000" b="1" dirty="0"/>
              <a:t>数据建模可以较好的拟合现有结果</a:t>
            </a:r>
            <a:endParaRPr lang="en-US" altLang="zh-CN" sz="2000" b="1" dirty="0"/>
          </a:p>
          <a:p>
            <a:endParaRPr lang="en-US" altLang="zh-CN" sz="2000" b="1" dirty="0"/>
          </a:p>
          <a:p>
            <a:r>
              <a:rPr lang="zh-CN" altLang="en-US" sz="2000" b="1" dirty="0">
                <a:solidFill>
                  <a:srgbClr val="231F20"/>
                </a:solidFill>
                <a:latin typeface="AdvTTec37d199"/>
              </a:rPr>
              <a:t>支撑结果：</a:t>
            </a:r>
            <a:endParaRPr lang="en-US" altLang="zh-CN" sz="2000" b="1" dirty="0"/>
          </a:p>
          <a:p>
            <a:r>
              <a:rPr lang="en-US" altLang="zh-CN" dirty="0">
                <a:solidFill>
                  <a:srgbClr val="231F20"/>
                </a:solidFill>
                <a:latin typeface="AdvTTec37d199"/>
              </a:rPr>
              <a:t>D: </a:t>
            </a:r>
            <a:r>
              <a:rPr lang="zh-CN" altLang="en-US" dirty="0">
                <a:solidFill>
                  <a:srgbClr val="231F20"/>
                </a:solidFill>
                <a:latin typeface="AdvTTec37d199"/>
              </a:rPr>
              <a:t>模型拟合的</a:t>
            </a:r>
            <a:r>
              <a:rPr lang="en-US" altLang="zh-CN" dirty="0">
                <a:solidFill>
                  <a:srgbClr val="231F20"/>
                </a:solidFill>
                <a:latin typeface="AdvTTec37d199"/>
              </a:rPr>
              <a:t>rank modulation</a:t>
            </a:r>
          </a:p>
          <a:p>
            <a:r>
              <a:rPr lang="en-US" altLang="zh-CN" dirty="0">
                <a:solidFill>
                  <a:srgbClr val="231F20"/>
                </a:solidFill>
                <a:latin typeface="AdvTTec37d199"/>
              </a:rPr>
              <a:t> vector</a:t>
            </a:r>
            <a:r>
              <a:rPr lang="zh-CN" altLang="en-US" dirty="0">
                <a:solidFill>
                  <a:srgbClr val="231F20"/>
                </a:solidFill>
                <a:latin typeface="AdvTTec37d199"/>
              </a:rPr>
              <a:t>以及空间贡献的</a:t>
            </a:r>
            <a:r>
              <a:rPr lang="en-US" altLang="zh-CN" dirty="0">
                <a:solidFill>
                  <a:srgbClr val="231F20"/>
                </a:solidFill>
                <a:latin typeface="AdvTTec37d199"/>
              </a:rPr>
              <a:t>spatial layout</a:t>
            </a:r>
          </a:p>
          <a:p>
            <a:r>
              <a:rPr lang="en-US" altLang="zh-CN" dirty="0">
                <a:solidFill>
                  <a:srgbClr val="231F20"/>
                </a:solidFill>
                <a:latin typeface="AdvTTec37d199"/>
              </a:rPr>
              <a:t>E:</a:t>
            </a:r>
            <a:r>
              <a:rPr lang="zh-CN" altLang="en-US" dirty="0">
                <a:solidFill>
                  <a:srgbClr val="231F20"/>
                </a:solidFill>
                <a:latin typeface="AdvTTec37d199"/>
              </a:rPr>
              <a:t>模型图示</a:t>
            </a:r>
            <a:endParaRPr lang="en-US" altLang="zh-CN" dirty="0">
              <a:solidFill>
                <a:srgbClr val="231F20"/>
              </a:solidFill>
              <a:latin typeface="AdvTTec37d199"/>
            </a:endParaRPr>
          </a:p>
        </p:txBody>
      </p:sp>
      <p:pic>
        <p:nvPicPr>
          <p:cNvPr id="12" name="图片 11">
            <a:extLst>
              <a:ext uri="{FF2B5EF4-FFF2-40B4-BE49-F238E27FC236}">
                <a16:creationId xmlns:a16="http://schemas.microsoft.com/office/drawing/2014/main" id="{29581429-BD12-4D97-AA72-F2F78F148757}"/>
              </a:ext>
            </a:extLst>
          </p:cNvPr>
          <p:cNvPicPr>
            <a:picLocks noChangeAspect="1"/>
          </p:cNvPicPr>
          <p:nvPr/>
        </p:nvPicPr>
        <p:blipFill>
          <a:blip r:embed="rId3"/>
          <a:stretch>
            <a:fillRect/>
          </a:stretch>
        </p:blipFill>
        <p:spPr>
          <a:xfrm>
            <a:off x="4985587" y="1101673"/>
            <a:ext cx="6450502" cy="5394596"/>
          </a:xfrm>
          <a:prstGeom prst="rect">
            <a:avLst/>
          </a:prstGeom>
        </p:spPr>
      </p:pic>
    </p:spTree>
    <p:extLst>
      <p:ext uri="{BB962C8B-B14F-4D97-AF65-F5344CB8AC3E}">
        <p14:creationId xmlns:p14="http://schemas.microsoft.com/office/powerpoint/2010/main" val="191845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385542"/>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主要结论三：</a:t>
            </a:r>
            <a:endParaRPr lang="en-US" altLang="zh-CN" sz="2000" b="1" dirty="0">
              <a:solidFill>
                <a:srgbClr val="231F20"/>
              </a:solidFill>
              <a:latin typeface="AdvTTec37d199"/>
            </a:endParaRPr>
          </a:p>
          <a:p>
            <a:r>
              <a:rPr lang="zh-CN" altLang="en-US" sz="2000" b="1" dirty="0"/>
              <a:t>数据建模可以较好的拟合现有结果</a:t>
            </a:r>
            <a:endParaRPr lang="en-US" altLang="zh-CN" sz="2000" b="1" dirty="0"/>
          </a:p>
          <a:p>
            <a:endParaRPr lang="en-US" altLang="zh-CN" sz="2000" b="1" dirty="0"/>
          </a:p>
          <a:p>
            <a:r>
              <a:rPr lang="zh-CN" altLang="en-US" sz="2000" b="1" dirty="0">
                <a:solidFill>
                  <a:srgbClr val="231F20"/>
                </a:solidFill>
                <a:latin typeface="AdvTTec37d199"/>
              </a:rPr>
              <a:t>建模方法：将</a:t>
            </a:r>
            <a:r>
              <a:rPr lang="en-US" altLang="zh-CN" sz="2000" b="1" dirty="0">
                <a:solidFill>
                  <a:srgbClr val="231F20"/>
                </a:solidFill>
                <a:latin typeface="AdvTTec37d199"/>
              </a:rPr>
              <a:t>projection</a:t>
            </a:r>
            <a:r>
              <a:rPr lang="zh-CN" altLang="en-US" sz="2000" b="1" dirty="0">
                <a:solidFill>
                  <a:srgbClr val="231F20"/>
                </a:solidFill>
                <a:latin typeface="AdvTTec37d199"/>
              </a:rPr>
              <a:t>分解成共享（旋转不变）的</a:t>
            </a:r>
            <a:r>
              <a:rPr lang="en-US" altLang="zh-CN" sz="2000" b="1" dirty="0">
                <a:solidFill>
                  <a:srgbClr val="231F20"/>
                </a:solidFill>
                <a:latin typeface="AdvTTec37d199"/>
              </a:rPr>
              <a:t>item</a:t>
            </a:r>
            <a:r>
              <a:rPr lang="zh-CN" altLang="en-US" sz="2000" b="1" dirty="0">
                <a:solidFill>
                  <a:srgbClr val="231F20"/>
                </a:solidFill>
                <a:latin typeface="AdvTTec37d199"/>
              </a:rPr>
              <a:t>相关的基以及</a:t>
            </a:r>
            <a:r>
              <a:rPr lang="en-US" altLang="zh-CN" sz="2000" b="1" dirty="0">
                <a:solidFill>
                  <a:srgbClr val="231F20"/>
                </a:solidFill>
                <a:latin typeface="AdvTTec37d199"/>
              </a:rPr>
              <a:t>rank modulation factor</a:t>
            </a:r>
            <a:endParaRPr lang="en-US" altLang="zh-CN" sz="2000" b="1" dirty="0"/>
          </a:p>
        </p:txBody>
      </p:sp>
      <p:pic>
        <p:nvPicPr>
          <p:cNvPr id="12" name="图片 11">
            <a:extLst>
              <a:ext uri="{FF2B5EF4-FFF2-40B4-BE49-F238E27FC236}">
                <a16:creationId xmlns:a16="http://schemas.microsoft.com/office/drawing/2014/main" id="{29581429-BD12-4D97-AA72-F2F78F148757}"/>
              </a:ext>
            </a:extLst>
          </p:cNvPr>
          <p:cNvPicPr>
            <a:picLocks noChangeAspect="1"/>
          </p:cNvPicPr>
          <p:nvPr/>
        </p:nvPicPr>
        <p:blipFill rotWithShape="1">
          <a:blip r:embed="rId3"/>
          <a:srcRect t="58951"/>
          <a:stretch/>
        </p:blipFill>
        <p:spPr>
          <a:xfrm>
            <a:off x="4784891" y="1052828"/>
            <a:ext cx="7022029" cy="2410597"/>
          </a:xfrm>
          <a:prstGeom prst="rect">
            <a:avLst/>
          </a:prstGeom>
        </p:spPr>
      </p:pic>
      <p:pic>
        <p:nvPicPr>
          <p:cNvPr id="3" name="图片 2">
            <a:extLst>
              <a:ext uri="{FF2B5EF4-FFF2-40B4-BE49-F238E27FC236}">
                <a16:creationId xmlns:a16="http://schemas.microsoft.com/office/drawing/2014/main" id="{2FBD83D7-4F71-47A3-95AE-D73A1DECD9F4}"/>
              </a:ext>
            </a:extLst>
          </p:cNvPr>
          <p:cNvPicPr>
            <a:picLocks noChangeAspect="1"/>
          </p:cNvPicPr>
          <p:nvPr/>
        </p:nvPicPr>
        <p:blipFill>
          <a:blip r:embed="rId4"/>
          <a:stretch>
            <a:fillRect/>
          </a:stretch>
        </p:blipFill>
        <p:spPr>
          <a:xfrm>
            <a:off x="6835234" y="4171385"/>
            <a:ext cx="2914650" cy="933450"/>
          </a:xfrm>
          <a:prstGeom prst="rect">
            <a:avLst/>
          </a:prstGeom>
        </p:spPr>
      </p:pic>
      <p:pic>
        <p:nvPicPr>
          <p:cNvPr id="10" name="图片 9">
            <a:extLst>
              <a:ext uri="{FF2B5EF4-FFF2-40B4-BE49-F238E27FC236}">
                <a16:creationId xmlns:a16="http://schemas.microsoft.com/office/drawing/2014/main" id="{07BAC768-EE4D-4837-95C3-83ED0EA20E74}"/>
              </a:ext>
            </a:extLst>
          </p:cNvPr>
          <p:cNvPicPr>
            <a:picLocks noChangeAspect="1"/>
          </p:cNvPicPr>
          <p:nvPr/>
        </p:nvPicPr>
        <p:blipFill>
          <a:blip r:embed="rId5"/>
          <a:stretch>
            <a:fillRect/>
          </a:stretch>
        </p:blipFill>
        <p:spPr>
          <a:xfrm>
            <a:off x="6860216" y="4915549"/>
            <a:ext cx="2686050" cy="476250"/>
          </a:xfrm>
          <a:prstGeom prst="rect">
            <a:avLst/>
          </a:prstGeom>
        </p:spPr>
      </p:pic>
      <p:sp>
        <p:nvSpPr>
          <p:cNvPr id="18" name="矩形 17">
            <a:extLst>
              <a:ext uri="{FF2B5EF4-FFF2-40B4-BE49-F238E27FC236}">
                <a16:creationId xmlns:a16="http://schemas.microsoft.com/office/drawing/2014/main" id="{482A3048-6513-4C9C-A9E9-83DB3A89D2BD}"/>
              </a:ext>
            </a:extLst>
          </p:cNvPr>
          <p:cNvSpPr/>
          <p:nvPr/>
        </p:nvSpPr>
        <p:spPr>
          <a:xfrm>
            <a:off x="1015606" y="4918555"/>
            <a:ext cx="3135795" cy="369332"/>
          </a:xfrm>
          <a:prstGeom prst="rect">
            <a:avLst/>
          </a:prstGeom>
        </p:spPr>
        <p:txBody>
          <a:bodyPr wrap="none">
            <a:spAutoFit/>
          </a:bodyPr>
          <a:lstStyle/>
          <a:p>
            <a:r>
              <a:rPr lang="zh-CN" altLang="en-US" b="1" dirty="0">
                <a:solidFill>
                  <a:srgbClr val="231F20"/>
                </a:solidFill>
                <a:latin typeface="AdvTTec37d199"/>
              </a:rPr>
              <a:t>基于</a:t>
            </a:r>
            <a:r>
              <a:rPr lang="en-US" altLang="zh-CN" b="1" dirty="0">
                <a:solidFill>
                  <a:srgbClr val="231F20"/>
                </a:solidFill>
                <a:latin typeface="AdvTTec37d199"/>
              </a:rPr>
              <a:t>rank</a:t>
            </a:r>
            <a:r>
              <a:rPr lang="zh-CN" altLang="en-US" b="1" dirty="0">
                <a:solidFill>
                  <a:srgbClr val="231F20"/>
                </a:solidFill>
                <a:latin typeface="AdvTTec37d199"/>
              </a:rPr>
              <a:t>分组</a:t>
            </a:r>
            <a:r>
              <a:rPr lang="en-AE" altLang="zh-CN" b="1" dirty="0" err="1">
                <a:solidFill>
                  <a:srgbClr val="231F20"/>
                </a:solidFill>
                <a:latin typeface="AdvTTec37d199"/>
              </a:rPr>
              <a:t>pca</a:t>
            </a:r>
            <a:r>
              <a:rPr lang="zh-CN" altLang="en-US" b="1" dirty="0">
                <a:solidFill>
                  <a:srgbClr val="231F20"/>
                </a:solidFill>
                <a:latin typeface="AdvTTec37d199"/>
              </a:rPr>
              <a:t>，降维到</a:t>
            </a:r>
            <a:r>
              <a:rPr lang="en-US" altLang="zh-CN" b="1" dirty="0">
                <a:solidFill>
                  <a:srgbClr val="231F20"/>
                </a:solidFill>
                <a:latin typeface="AdvTTec37d199"/>
              </a:rPr>
              <a:t>2</a:t>
            </a:r>
            <a:r>
              <a:rPr lang="zh-CN" altLang="en-US" b="1" dirty="0">
                <a:solidFill>
                  <a:srgbClr val="231F20"/>
                </a:solidFill>
                <a:latin typeface="AdvTTec37d199"/>
              </a:rPr>
              <a:t>：</a:t>
            </a:r>
            <a:endParaRPr lang="en-US" altLang="zh-CN" b="1" dirty="0"/>
          </a:p>
        </p:txBody>
      </p:sp>
      <p:sp>
        <p:nvSpPr>
          <p:cNvPr id="21" name="矩形 20">
            <a:extLst>
              <a:ext uri="{FF2B5EF4-FFF2-40B4-BE49-F238E27FC236}">
                <a16:creationId xmlns:a16="http://schemas.microsoft.com/office/drawing/2014/main" id="{0C0D6479-DD1B-4A42-943D-CA87446800D2}"/>
              </a:ext>
            </a:extLst>
          </p:cNvPr>
          <p:cNvSpPr/>
          <p:nvPr/>
        </p:nvSpPr>
        <p:spPr>
          <a:xfrm>
            <a:off x="1015606" y="4453444"/>
            <a:ext cx="5658921" cy="369332"/>
          </a:xfrm>
          <a:prstGeom prst="rect">
            <a:avLst/>
          </a:prstGeom>
        </p:spPr>
        <p:txBody>
          <a:bodyPr wrap="none">
            <a:spAutoFit/>
          </a:bodyPr>
          <a:lstStyle/>
          <a:p>
            <a:r>
              <a:rPr lang="zh-CN" altLang="en-US" b="1" dirty="0">
                <a:solidFill>
                  <a:srgbClr val="231F20"/>
                </a:solidFill>
                <a:latin typeface="AdvTTec37d199"/>
              </a:rPr>
              <a:t>真实数据的</a:t>
            </a:r>
            <a:r>
              <a:rPr lang="en-US" altLang="zh-CN" b="1" dirty="0">
                <a:solidFill>
                  <a:srgbClr val="231F20"/>
                </a:solidFill>
                <a:latin typeface="AdvTTec37d199"/>
              </a:rPr>
              <a:t>one hot</a:t>
            </a:r>
            <a:r>
              <a:rPr lang="zh-CN" altLang="en-US" b="1" dirty="0">
                <a:solidFill>
                  <a:srgbClr val="231F20"/>
                </a:solidFill>
                <a:latin typeface="AdvTTec37d199"/>
              </a:rPr>
              <a:t>编码</a:t>
            </a:r>
            <a:r>
              <a:rPr lang="en-US" altLang="zh-CN" b="1" dirty="0">
                <a:solidFill>
                  <a:srgbClr val="231F20"/>
                </a:solidFill>
                <a:latin typeface="AdvTTec37d199"/>
              </a:rPr>
              <a:t>+</a:t>
            </a:r>
            <a:r>
              <a:rPr lang="zh-CN" altLang="en-US" b="1" dirty="0">
                <a:solidFill>
                  <a:srgbClr val="231F20"/>
                </a:solidFill>
                <a:latin typeface="AdvTTec37d199"/>
              </a:rPr>
              <a:t>线性拟合得到系数作为表征：</a:t>
            </a:r>
            <a:endParaRPr lang="en-US" altLang="zh-CN" b="1" dirty="0"/>
          </a:p>
        </p:txBody>
      </p:sp>
      <p:sp>
        <p:nvSpPr>
          <p:cNvPr id="22" name="矩形 21">
            <a:extLst>
              <a:ext uri="{FF2B5EF4-FFF2-40B4-BE49-F238E27FC236}">
                <a16:creationId xmlns:a16="http://schemas.microsoft.com/office/drawing/2014/main" id="{3E9FD4B0-2912-48E2-8F1A-BB12E60008BF}"/>
              </a:ext>
            </a:extLst>
          </p:cNvPr>
          <p:cNvSpPr/>
          <p:nvPr/>
        </p:nvSpPr>
        <p:spPr>
          <a:xfrm>
            <a:off x="1015606" y="5415939"/>
            <a:ext cx="4324325" cy="369332"/>
          </a:xfrm>
          <a:prstGeom prst="rect">
            <a:avLst/>
          </a:prstGeom>
        </p:spPr>
        <p:txBody>
          <a:bodyPr wrap="none">
            <a:spAutoFit/>
          </a:bodyPr>
          <a:lstStyle/>
          <a:p>
            <a:r>
              <a:rPr lang="zh-CN" altLang="en-US" b="1" dirty="0">
                <a:solidFill>
                  <a:srgbClr val="231F20"/>
                </a:solidFill>
                <a:latin typeface="AdvTTec37d199"/>
              </a:rPr>
              <a:t>基于</a:t>
            </a:r>
            <a:r>
              <a:rPr lang="en-US" altLang="zh-CN" b="1" dirty="0">
                <a:solidFill>
                  <a:srgbClr val="231F20"/>
                </a:solidFill>
                <a:latin typeface="AdvTTec37d199"/>
              </a:rPr>
              <a:t>gain-modulation model</a:t>
            </a:r>
            <a:r>
              <a:rPr lang="zh-CN" altLang="en-US" b="1" dirty="0">
                <a:solidFill>
                  <a:srgbClr val="231F20"/>
                </a:solidFill>
                <a:latin typeface="AdvTTec37d199"/>
              </a:rPr>
              <a:t>近似</a:t>
            </a:r>
            <a:r>
              <a:rPr lang="en-US" altLang="zh-CN" b="1" dirty="0">
                <a:solidFill>
                  <a:srgbClr val="231F20"/>
                </a:solidFill>
                <a:latin typeface="AdvTTec37d199"/>
              </a:rPr>
              <a:t>projection</a:t>
            </a:r>
            <a:endParaRPr lang="en-US" altLang="zh-CN" b="1" dirty="0"/>
          </a:p>
        </p:txBody>
      </p:sp>
      <p:pic>
        <p:nvPicPr>
          <p:cNvPr id="23" name="图片 22">
            <a:extLst>
              <a:ext uri="{FF2B5EF4-FFF2-40B4-BE49-F238E27FC236}">
                <a16:creationId xmlns:a16="http://schemas.microsoft.com/office/drawing/2014/main" id="{09CF3D34-30F8-4B26-A96E-21354D143EC0}"/>
              </a:ext>
            </a:extLst>
          </p:cNvPr>
          <p:cNvPicPr>
            <a:picLocks noChangeAspect="1"/>
          </p:cNvPicPr>
          <p:nvPr/>
        </p:nvPicPr>
        <p:blipFill>
          <a:blip r:embed="rId6"/>
          <a:stretch>
            <a:fillRect/>
          </a:stretch>
        </p:blipFill>
        <p:spPr>
          <a:xfrm>
            <a:off x="6835234" y="5408200"/>
            <a:ext cx="2266950" cy="361950"/>
          </a:xfrm>
          <a:prstGeom prst="rect">
            <a:avLst/>
          </a:prstGeom>
        </p:spPr>
      </p:pic>
      <p:pic>
        <p:nvPicPr>
          <p:cNvPr id="27" name="图片 26">
            <a:extLst>
              <a:ext uri="{FF2B5EF4-FFF2-40B4-BE49-F238E27FC236}">
                <a16:creationId xmlns:a16="http://schemas.microsoft.com/office/drawing/2014/main" id="{ABB80482-EA30-46C8-A78B-2810EAB3EF89}"/>
              </a:ext>
            </a:extLst>
          </p:cNvPr>
          <p:cNvPicPr>
            <a:picLocks noChangeAspect="1"/>
          </p:cNvPicPr>
          <p:nvPr/>
        </p:nvPicPr>
        <p:blipFill>
          <a:blip r:embed="rId7"/>
          <a:stretch>
            <a:fillRect/>
          </a:stretch>
        </p:blipFill>
        <p:spPr>
          <a:xfrm>
            <a:off x="7514927" y="5877240"/>
            <a:ext cx="1212167" cy="767194"/>
          </a:xfrm>
          <a:prstGeom prst="rect">
            <a:avLst/>
          </a:prstGeom>
        </p:spPr>
      </p:pic>
      <p:sp>
        <p:nvSpPr>
          <p:cNvPr id="28" name="矩形 27">
            <a:extLst>
              <a:ext uri="{FF2B5EF4-FFF2-40B4-BE49-F238E27FC236}">
                <a16:creationId xmlns:a16="http://schemas.microsoft.com/office/drawing/2014/main" id="{39A28497-AEF5-4601-9A76-7D849C33DC08}"/>
              </a:ext>
            </a:extLst>
          </p:cNvPr>
          <p:cNvSpPr/>
          <p:nvPr/>
        </p:nvSpPr>
        <p:spPr>
          <a:xfrm>
            <a:off x="1015606" y="5913323"/>
            <a:ext cx="1708032" cy="369332"/>
          </a:xfrm>
          <a:prstGeom prst="rect">
            <a:avLst/>
          </a:prstGeom>
        </p:spPr>
        <p:txBody>
          <a:bodyPr wrap="none">
            <a:spAutoFit/>
          </a:bodyPr>
          <a:lstStyle/>
          <a:p>
            <a:r>
              <a:rPr lang="en-US" altLang="zh-CN" b="1" dirty="0">
                <a:solidFill>
                  <a:srgbClr val="231F20"/>
                </a:solidFill>
                <a:latin typeface="AdvTTec37d199"/>
              </a:rPr>
              <a:t>VAF</a:t>
            </a:r>
            <a:r>
              <a:rPr lang="zh-CN" altLang="en-US" b="1" dirty="0">
                <a:solidFill>
                  <a:srgbClr val="231F20"/>
                </a:solidFill>
                <a:latin typeface="AdvTTec37d199"/>
              </a:rPr>
              <a:t>做评价指标</a:t>
            </a:r>
            <a:endParaRPr lang="en-US" altLang="zh-CN" b="1" dirty="0"/>
          </a:p>
        </p:txBody>
      </p:sp>
      <p:pic>
        <p:nvPicPr>
          <p:cNvPr id="29" name="图片 28">
            <a:extLst>
              <a:ext uri="{FF2B5EF4-FFF2-40B4-BE49-F238E27FC236}">
                <a16:creationId xmlns:a16="http://schemas.microsoft.com/office/drawing/2014/main" id="{DA7BD116-E3FE-4A9C-8318-9BC7ED4E633F}"/>
              </a:ext>
            </a:extLst>
          </p:cNvPr>
          <p:cNvPicPr>
            <a:picLocks noChangeAspect="1"/>
          </p:cNvPicPr>
          <p:nvPr/>
        </p:nvPicPr>
        <p:blipFill>
          <a:blip r:embed="rId8"/>
          <a:stretch>
            <a:fillRect/>
          </a:stretch>
        </p:blipFill>
        <p:spPr>
          <a:xfrm>
            <a:off x="2747080" y="6006306"/>
            <a:ext cx="4482941" cy="554819"/>
          </a:xfrm>
          <a:prstGeom prst="rect">
            <a:avLst/>
          </a:prstGeom>
        </p:spPr>
      </p:pic>
      <p:pic>
        <p:nvPicPr>
          <p:cNvPr id="30" name="图片 29">
            <a:extLst>
              <a:ext uri="{FF2B5EF4-FFF2-40B4-BE49-F238E27FC236}">
                <a16:creationId xmlns:a16="http://schemas.microsoft.com/office/drawing/2014/main" id="{414B373B-AA25-4398-8E37-E090BC53AFD3}"/>
              </a:ext>
            </a:extLst>
          </p:cNvPr>
          <p:cNvPicPr>
            <a:picLocks noChangeAspect="1"/>
          </p:cNvPicPr>
          <p:nvPr/>
        </p:nvPicPr>
        <p:blipFill>
          <a:blip r:embed="rId9"/>
          <a:stretch>
            <a:fillRect/>
          </a:stretch>
        </p:blipFill>
        <p:spPr>
          <a:xfrm>
            <a:off x="9102184" y="5426878"/>
            <a:ext cx="2914650" cy="322906"/>
          </a:xfrm>
          <a:prstGeom prst="rect">
            <a:avLst/>
          </a:prstGeom>
        </p:spPr>
      </p:pic>
      <p:grpSp>
        <p:nvGrpSpPr>
          <p:cNvPr id="34" name="组合 33">
            <a:extLst>
              <a:ext uri="{FF2B5EF4-FFF2-40B4-BE49-F238E27FC236}">
                <a16:creationId xmlns:a16="http://schemas.microsoft.com/office/drawing/2014/main" id="{3FA6D14A-8624-4737-981A-62B0C5FA700D}"/>
              </a:ext>
            </a:extLst>
          </p:cNvPr>
          <p:cNvGrpSpPr/>
          <p:nvPr/>
        </p:nvGrpSpPr>
        <p:grpSpPr>
          <a:xfrm>
            <a:off x="10037699" y="5726235"/>
            <a:ext cx="1637992" cy="485775"/>
            <a:chOff x="9627391" y="5737276"/>
            <a:chExt cx="1637992" cy="485775"/>
          </a:xfrm>
        </p:grpSpPr>
        <p:pic>
          <p:nvPicPr>
            <p:cNvPr id="31" name="图片 30">
              <a:extLst>
                <a:ext uri="{FF2B5EF4-FFF2-40B4-BE49-F238E27FC236}">
                  <a16:creationId xmlns:a16="http://schemas.microsoft.com/office/drawing/2014/main" id="{0E5D6FCD-EC38-4473-BF48-F662A0A5810F}"/>
                </a:ext>
              </a:extLst>
            </p:cNvPr>
            <p:cNvPicPr>
              <a:picLocks noChangeAspect="1"/>
            </p:cNvPicPr>
            <p:nvPr/>
          </p:nvPicPr>
          <p:blipFill>
            <a:blip r:embed="rId10"/>
            <a:stretch>
              <a:fillRect/>
            </a:stretch>
          </p:blipFill>
          <p:spPr>
            <a:xfrm>
              <a:off x="10551008" y="5768462"/>
              <a:ext cx="714375" cy="428625"/>
            </a:xfrm>
            <a:prstGeom prst="rect">
              <a:avLst/>
            </a:prstGeom>
          </p:spPr>
        </p:pic>
        <p:pic>
          <p:nvPicPr>
            <p:cNvPr id="32" name="图片 31">
              <a:extLst>
                <a:ext uri="{FF2B5EF4-FFF2-40B4-BE49-F238E27FC236}">
                  <a16:creationId xmlns:a16="http://schemas.microsoft.com/office/drawing/2014/main" id="{47ABE407-F7C1-4C6F-8B8C-95B7FBEB0B93}"/>
                </a:ext>
              </a:extLst>
            </p:cNvPr>
            <p:cNvPicPr>
              <a:picLocks noChangeAspect="1"/>
            </p:cNvPicPr>
            <p:nvPr/>
          </p:nvPicPr>
          <p:blipFill>
            <a:blip r:embed="rId11"/>
            <a:stretch>
              <a:fillRect/>
            </a:stretch>
          </p:blipFill>
          <p:spPr>
            <a:xfrm>
              <a:off x="9627391" y="5737276"/>
              <a:ext cx="762000" cy="485775"/>
            </a:xfrm>
            <a:prstGeom prst="rect">
              <a:avLst/>
            </a:prstGeom>
          </p:spPr>
        </p:pic>
        <p:sp>
          <p:nvSpPr>
            <p:cNvPr id="33" name="矩形 32">
              <a:extLst>
                <a:ext uri="{FF2B5EF4-FFF2-40B4-BE49-F238E27FC236}">
                  <a16:creationId xmlns:a16="http://schemas.microsoft.com/office/drawing/2014/main" id="{5737FA0E-CFEF-4B12-809E-D750BBBDAE13}"/>
                </a:ext>
              </a:extLst>
            </p:cNvPr>
            <p:cNvSpPr/>
            <p:nvPr/>
          </p:nvSpPr>
          <p:spPr>
            <a:xfrm>
              <a:off x="10259427" y="5815906"/>
              <a:ext cx="300082" cy="369332"/>
            </a:xfrm>
            <a:prstGeom prst="rect">
              <a:avLst/>
            </a:prstGeom>
          </p:spPr>
          <p:txBody>
            <a:bodyPr wrap="none">
              <a:spAutoFit/>
            </a:bodyPr>
            <a:lstStyle/>
            <a:p>
              <a:r>
                <a:rPr lang="en-US" altLang="zh-CN" b="1" dirty="0">
                  <a:solidFill>
                    <a:srgbClr val="231F20"/>
                  </a:solidFill>
                  <a:latin typeface="AdvTTec37d199"/>
                </a:rPr>
                <a:t>=</a:t>
              </a:r>
              <a:endParaRPr lang="en-US" altLang="zh-CN" b="1" dirty="0"/>
            </a:p>
          </p:txBody>
        </p:sp>
      </p:grpSp>
    </p:spTree>
    <p:extLst>
      <p:ext uri="{BB962C8B-B14F-4D97-AF65-F5344CB8AC3E}">
        <p14:creationId xmlns:p14="http://schemas.microsoft.com/office/powerpoint/2010/main" val="39859806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677108"/>
          </a:xfrm>
          <a:prstGeom prst="rect">
            <a:avLst/>
          </a:prstGeom>
        </p:spPr>
        <p:txBody>
          <a:bodyPr wrap="square">
            <a:spAutoFit/>
          </a:bodyPr>
          <a:lstStyle/>
          <a:p>
            <a:endParaRPr lang="en-US" altLang="zh-CN" b="1" dirty="0">
              <a:solidFill>
                <a:srgbClr val="231F20"/>
              </a:solidFill>
              <a:latin typeface="AdvTTec37d199"/>
            </a:endParaRPr>
          </a:p>
          <a:p>
            <a:endParaRPr lang="en-US" altLang="zh-CN" sz="2000" b="1" dirty="0"/>
          </a:p>
        </p:txBody>
      </p:sp>
      <p:grpSp>
        <p:nvGrpSpPr>
          <p:cNvPr id="22" name="组合 21">
            <a:extLst>
              <a:ext uri="{FF2B5EF4-FFF2-40B4-BE49-F238E27FC236}">
                <a16:creationId xmlns:a16="http://schemas.microsoft.com/office/drawing/2014/main" id="{E70E43EA-2448-470D-8EBF-760899FE8FC6}"/>
              </a:ext>
            </a:extLst>
          </p:cNvPr>
          <p:cNvGrpSpPr/>
          <p:nvPr/>
        </p:nvGrpSpPr>
        <p:grpSpPr>
          <a:xfrm>
            <a:off x="782467" y="852496"/>
            <a:ext cx="11185218" cy="3352704"/>
            <a:chOff x="852949" y="3381605"/>
            <a:chExt cx="11185218" cy="3352704"/>
          </a:xfrm>
        </p:grpSpPr>
        <p:pic>
          <p:nvPicPr>
            <p:cNvPr id="3" name="图片 2">
              <a:extLst>
                <a:ext uri="{FF2B5EF4-FFF2-40B4-BE49-F238E27FC236}">
                  <a16:creationId xmlns:a16="http://schemas.microsoft.com/office/drawing/2014/main" id="{2FBD83D7-4F71-47A3-95AE-D73A1DECD9F4}"/>
                </a:ext>
              </a:extLst>
            </p:cNvPr>
            <p:cNvPicPr>
              <a:picLocks noChangeAspect="1"/>
            </p:cNvPicPr>
            <p:nvPr/>
          </p:nvPicPr>
          <p:blipFill>
            <a:blip r:embed="rId3"/>
            <a:stretch>
              <a:fillRect/>
            </a:stretch>
          </p:blipFill>
          <p:spPr>
            <a:xfrm>
              <a:off x="7128723" y="3681396"/>
              <a:ext cx="2914650" cy="933450"/>
            </a:xfrm>
            <a:prstGeom prst="rect">
              <a:avLst/>
            </a:prstGeom>
          </p:spPr>
        </p:pic>
        <p:sp>
          <p:nvSpPr>
            <p:cNvPr id="4" name="矩形 3">
              <a:extLst>
                <a:ext uri="{FF2B5EF4-FFF2-40B4-BE49-F238E27FC236}">
                  <a16:creationId xmlns:a16="http://schemas.microsoft.com/office/drawing/2014/main" id="{BD523BB7-8346-473E-A74F-ABAE967856D6}"/>
                </a:ext>
              </a:extLst>
            </p:cNvPr>
            <p:cNvSpPr/>
            <p:nvPr/>
          </p:nvSpPr>
          <p:spPr>
            <a:xfrm>
              <a:off x="852949" y="3909849"/>
              <a:ext cx="5658921" cy="369332"/>
            </a:xfrm>
            <a:prstGeom prst="rect">
              <a:avLst/>
            </a:prstGeom>
          </p:spPr>
          <p:txBody>
            <a:bodyPr wrap="none">
              <a:spAutoFit/>
            </a:bodyPr>
            <a:lstStyle/>
            <a:p>
              <a:r>
                <a:rPr lang="zh-CN" altLang="en-US" b="1" dirty="0">
                  <a:solidFill>
                    <a:srgbClr val="231F20"/>
                  </a:solidFill>
                  <a:latin typeface="AdvTTec37d199"/>
                </a:rPr>
                <a:t>真实数据的</a:t>
              </a:r>
              <a:r>
                <a:rPr lang="en-US" altLang="zh-CN" b="1" dirty="0">
                  <a:solidFill>
                    <a:srgbClr val="231F20"/>
                  </a:solidFill>
                  <a:latin typeface="AdvTTec37d199"/>
                </a:rPr>
                <a:t>one hot</a:t>
              </a:r>
              <a:r>
                <a:rPr lang="zh-CN" altLang="en-US" b="1" dirty="0">
                  <a:solidFill>
                    <a:srgbClr val="231F20"/>
                  </a:solidFill>
                  <a:latin typeface="AdvTTec37d199"/>
                </a:rPr>
                <a:t>编码</a:t>
              </a:r>
              <a:r>
                <a:rPr lang="en-US" altLang="zh-CN" b="1" dirty="0">
                  <a:solidFill>
                    <a:srgbClr val="231F20"/>
                  </a:solidFill>
                  <a:latin typeface="AdvTTec37d199"/>
                </a:rPr>
                <a:t>+</a:t>
              </a:r>
              <a:r>
                <a:rPr lang="zh-CN" altLang="en-US" b="1" dirty="0">
                  <a:solidFill>
                    <a:srgbClr val="231F20"/>
                  </a:solidFill>
                  <a:latin typeface="AdvTTec37d199"/>
                </a:rPr>
                <a:t>线性拟合得到系数作为表征：</a:t>
              </a:r>
              <a:endParaRPr lang="en-US" altLang="zh-CN" b="1" dirty="0"/>
            </a:p>
          </p:txBody>
        </p:sp>
        <p:pic>
          <p:nvPicPr>
            <p:cNvPr id="6" name="图片 5">
              <a:extLst>
                <a:ext uri="{FF2B5EF4-FFF2-40B4-BE49-F238E27FC236}">
                  <a16:creationId xmlns:a16="http://schemas.microsoft.com/office/drawing/2014/main" id="{445BB3C1-E163-47ED-849A-937F0851A159}"/>
                </a:ext>
              </a:extLst>
            </p:cNvPr>
            <p:cNvPicPr>
              <a:picLocks noChangeAspect="1"/>
            </p:cNvPicPr>
            <p:nvPr/>
          </p:nvPicPr>
          <p:blipFill>
            <a:blip r:embed="rId4"/>
            <a:stretch>
              <a:fillRect/>
            </a:stretch>
          </p:blipFill>
          <p:spPr>
            <a:xfrm>
              <a:off x="6375076" y="4489533"/>
              <a:ext cx="4600575" cy="390525"/>
            </a:xfrm>
            <a:prstGeom prst="rect">
              <a:avLst/>
            </a:prstGeom>
          </p:spPr>
        </p:pic>
        <p:pic>
          <p:nvPicPr>
            <p:cNvPr id="7" name="图片 6">
              <a:extLst>
                <a:ext uri="{FF2B5EF4-FFF2-40B4-BE49-F238E27FC236}">
                  <a16:creationId xmlns:a16="http://schemas.microsoft.com/office/drawing/2014/main" id="{3AFEA6E7-3E96-410D-973D-379B5F9B5A1D}"/>
                </a:ext>
              </a:extLst>
            </p:cNvPr>
            <p:cNvPicPr>
              <a:picLocks noChangeAspect="1"/>
            </p:cNvPicPr>
            <p:nvPr/>
          </p:nvPicPr>
          <p:blipFill>
            <a:blip r:embed="rId5"/>
            <a:stretch>
              <a:fillRect/>
            </a:stretch>
          </p:blipFill>
          <p:spPr>
            <a:xfrm>
              <a:off x="6266018" y="4812314"/>
              <a:ext cx="5057775" cy="438150"/>
            </a:xfrm>
            <a:prstGeom prst="rect">
              <a:avLst/>
            </a:prstGeom>
          </p:spPr>
        </p:pic>
        <p:pic>
          <p:nvPicPr>
            <p:cNvPr id="9" name="图片 8">
              <a:extLst>
                <a:ext uri="{FF2B5EF4-FFF2-40B4-BE49-F238E27FC236}">
                  <a16:creationId xmlns:a16="http://schemas.microsoft.com/office/drawing/2014/main" id="{5AAFBA24-BB5C-4A82-A54D-F773E932CC71}"/>
                </a:ext>
              </a:extLst>
            </p:cNvPr>
            <p:cNvPicPr>
              <a:picLocks noChangeAspect="1"/>
            </p:cNvPicPr>
            <p:nvPr/>
          </p:nvPicPr>
          <p:blipFill>
            <a:blip r:embed="rId6"/>
            <a:stretch>
              <a:fillRect/>
            </a:stretch>
          </p:blipFill>
          <p:spPr>
            <a:xfrm>
              <a:off x="6399367" y="5265939"/>
              <a:ext cx="4791075" cy="371475"/>
            </a:xfrm>
            <a:prstGeom prst="rect">
              <a:avLst/>
            </a:prstGeom>
          </p:spPr>
        </p:pic>
        <p:pic>
          <p:nvPicPr>
            <p:cNvPr id="10" name="图片 9">
              <a:extLst>
                <a:ext uri="{FF2B5EF4-FFF2-40B4-BE49-F238E27FC236}">
                  <a16:creationId xmlns:a16="http://schemas.microsoft.com/office/drawing/2014/main" id="{07BAC768-EE4D-4837-95C3-83ED0EA20E74}"/>
                </a:ext>
              </a:extLst>
            </p:cNvPr>
            <p:cNvPicPr>
              <a:picLocks noChangeAspect="1"/>
            </p:cNvPicPr>
            <p:nvPr/>
          </p:nvPicPr>
          <p:blipFill>
            <a:blip r:embed="rId7"/>
            <a:stretch>
              <a:fillRect/>
            </a:stretch>
          </p:blipFill>
          <p:spPr>
            <a:xfrm>
              <a:off x="7332338" y="5636042"/>
              <a:ext cx="2686050" cy="476250"/>
            </a:xfrm>
            <a:prstGeom prst="rect">
              <a:avLst/>
            </a:prstGeom>
          </p:spPr>
        </p:pic>
        <p:sp>
          <p:nvSpPr>
            <p:cNvPr id="18" name="矩形 17">
              <a:extLst>
                <a:ext uri="{FF2B5EF4-FFF2-40B4-BE49-F238E27FC236}">
                  <a16:creationId xmlns:a16="http://schemas.microsoft.com/office/drawing/2014/main" id="{482A3048-6513-4C9C-A9E9-83DB3A89D2BD}"/>
                </a:ext>
              </a:extLst>
            </p:cNvPr>
            <p:cNvSpPr/>
            <p:nvPr/>
          </p:nvSpPr>
          <p:spPr>
            <a:xfrm>
              <a:off x="966810" y="5031389"/>
              <a:ext cx="3135795" cy="369332"/>
            </a:xfrm>
            <a:prstGeom prst="rect">
              <a:avLst/>
            </a:prstGeom>
          </p:spPr>
          <p:txBody>
            <a:bodyPr wrap="none">
              <a:spAutoFit/>
            </a:bodyPr>
            <a:lstStyle/>
            <a:p>
              <a:r>
                <a:rPr lang="zh-CN" altLang="en-US" b="1" dirty="0">
                  <a:solidFill>
                    <a:srgbClr val="231F20"/>
                  </a:solidFill>
                  <a:latin typeface="AdvTTec37d199"/>
                </a:rPr>
                <a:t>基于</a:t>
              </a:r>
              <a:r>
                <a:rPr lang="en-US" altLang="zh-CN" b="1" dirty="0">
                  <a:solidFill>
                    <a:srgbClr val="231F20"/>
                  </a:solidFill>
                  <a:latin typeface="AdvTTec37d199"/>
                </a:rPr>
                <a:t>rank</a:t>
              </a:r>
              <a:r>
                <a:rPr lang="zh-CN" altLang="en-US" b="1" dirty="0">
                  <a:solidFill>
                    <a:srgbClr val="231F20"/>
                  </a:solidFill>
                  <a:latin typeface="AdvTTec37d199"/>
                </a:rPr>
                <a:t>分组</a:t>
              </a:r>
              <a:r>
                <a:rPr lang="en-US" altLang="zh-CN" b="1" dirty="0" err="1">
                  <a:solidFill>
                    <a:srgbClr val="231F20"/>
                  </a:solidFill>
                  <a:latin typeface="AdvTTec37d199"/>
                </a:rPr>
                <a:t>pca</a:t>
              </a:r>
              <a:r>
                <a:rPr lang="zh-CN" altLang="en-US" b="1" dirty="0">
                  <a:solidFill>
                    <a:srgbClr val="231F20"/>
                  </a:solidFill>
                  <a:latin typeface="AdvTTec37d199"/>
                </a:rPr>
                <a:t>，降维到</a:t>
              </a:r>
              <a:r>
                <a:rPr lang="en-US" altLang="zh-CN" b="1" dirty="0">
                  <a:solidFill>
                    <a:srgbClr val="231F20"/>
                  </a:solidFill>
                  <a:latin typeface="AdvTTec37d199"/>
                </a:rPr>
                <a:t>2</a:t>
              </a:r>
              <a:r>
                <a:rPr lang="zh-CN" altLang="en-US" b="1" dirty="0">
                  <a:solidFill>
                    <a:srgbClr val="231F20"/>
                  </a:solidFill>
                  <a:latin typeface="AdvTTec37d199"/>
                </a:rPr>
                <a:t>：</a:t>
              </a:r>
              <a:endParaRPr lang="en-US" altLang="zh-CN" b="1" dirty="0"/>
            </a:p>
          </p:txBody>
        </p:sp>
        <p:pic>
          <p:nvPicPr>
            <p:cNvPr id="5" name="图片 4">
              <a:extLst>
                <a:ext uri="{FF2B5EF4-FFF2-40B4-BE49-F238E27FC236}">
                  <a16:creationId xmlns:a16="http://schemas.microsoft.com/office/drawing/2014/main" id="{13D4BE3E-7F9E-4C88-A8F2-7EAF6A02E1B6}"/>
                </a:ext>
              </a:extLst>
            </p:cNvPr>
            <p:cNvPicPr>
              <a:picLocks noChangeAspect="1"/>
            </p:cNvPicPr>
            <p:nvPr/>
          </p:nvPicPr>
          <p:blipFill>
            <a:blip r:embed="rId8"/>
            <a:stretch>
              <a:fillRect/>
            </a:stretch>
          </p:blipFill>
          <p:spPr>
            <a:xfrm>
              <a:off x="5438324" y="6041881"/>
              <a:ext cx="2419350" cy="390525"/>
            </a:xfrm>
            <a:prstGeom prst="rect">
              <a:avLst/>
            </a:prstGeom>
          </p:spPr>
        </p:pic>
        <p:pic>
          <p:nvPicPr>
            <p:cNvPr id="13" name="图片 12">
              <a:extLst>
                <a:ext uri="{FF2B5EF4-FFF2-40B4-BE49-F238E27FC236}">
                  <a16:creationId xmlns:a16="http://schemas.microsoft.com/office/drawing/2014/main" id="{6C76A6B9-6DC4-4A55-9344-24C1FEEFC971}"/>
                </a:ext>
              </a:extLst>
            </p:cNvPr>
            <p:cNvPicPr>
              <a:picLocks noChangeAspect="1"/>
            </p:cNvPicPr>
            <p:nvPr/>
          </p:nvPicPr>
          <p:blipFill>
            <a:blip r:embed="rId9"/>
            <a:stretch>
              <a:fillRect/>
            </a:stretch>
          </p:blipFill>
          <p:spPr>
            <a:xfrm>
              <a:off x="7980259" y="6072784"/>
              <a:ext cx="2324100" cy="314325"/>
            </a:xfrm>
            <a:prstGeom prst="rect">
              <a:avLst/>
            </a:prstGeom>
          </p:spPr>
        </p:pic>
        <p:pic>
          <p:nvPicPr>
            <p:cNvPr id="15" name="图片 14">
              <a:extLst>
                <a:ext uri="{FF2B5EF4-FFF2-40B4-BE49-F238E27FC236}">
                  <a16:creationId xmlns:a16="http://schemas.microsoft.com/office/drawing/2014/main" id="{7C39EBF0-0B06-4DBF-AFA9-390E90F7F161}"/>
                </a:ext>
              </a:extLst>
            </p:cNvPr>
            <p:cNvPicPr>
              <a:picLocks noChangeAspect="1"/>
            </p:cNvPicPr>
            <p:nvPr/>
          </p:nvPicPr>
          <p:blipFill>
            <a:blip r:embed="rId10"/>
            <a:stretch>
              <a:fillRect/>
            </a:stretch>
          </p:blipFill>
          <p:spPr>
            <a:xfrm>
              <a:off x="10342717" y="6029347"/>
              <a:ext cx="1695450" cy="400050"/>
            </a:xfrm>
            <a:prstGeom prst="rect">
              <a:avLst/>
            </a:prstGeom>
          </p:spPr>
        </p:pic>
        <p:pic>
          <p:nvPicPr>
            <p:cNvPr id="17" name="图片 16">
              <a:extLst>
                <a:ext uri="{FF2B5EF4-FFF2-40B4-BE49-F238E27FC236}">
                  <a16:creationId xmlns:a16="http://schemas.microsoft.com/office/drawing/2014/main" id="{C03994CE-733B-472C-B634-09A1FE7FE696}"/>
                </a:ext>
              </a:extLst>
            </p:cNvPr>
            <p:cNvPicPr>
              <a:picLocks noChangeAspect="1"/>
            </p:cNvPicPr>
            <p:nvPr/>
          </p:nvPicPr>
          <p:blipFill>
            <a:blip r:embed="rId11"/>
            <a:stretch>
              <a:fillRect/>
            </a:stretch>
          </p:blipFill>
          <p:spPr>
            <a:xfrm>
              <a:off x="6617963" y="6436182"/>
              <a:ext cx="714375" cy="285750"/>
            </a:xfrm>
            <a:prstGeom prst="rect">
              <a:avLst/>
            </a:prstGeom>
          </p:spPr>
        </p:pic>
        <p:pic>
          <p:nvPicPr>
            <p:cNvPr id="20" name="图片 19">
              <a:extLst>
                <a:ext uri="{FF2B5EF4-FFF2-40B4-BE49-F238E27FC236}">
                  <a16:creationId xmlns:a16="http://schemas.microsoft.com/office/drawing/2014/main" id="{826F7290-3BF4-467E-9F6E-A35C0C4EA994}"/>
                </a:ext>
              </a:extLst>
            </p:cNvPr>
            <p:cNvPicPr>
              <a:picLocks noChangeAspect="1"/>
            </p:cNvPicPr>
            <p:nvPr/>
          </p:nvPicPr>
          <p:blipFill>
            <a:blip r:embed="rId12"/>
            <a:stretch>
              <a:fillRect/>
            </a:stretch>
          </p:blipFill>
          <p:spPr>
            <a:xfrm>
              <a:off x="7477074" y="6372359"/>
              <a:ext cx="3714750" cy="361950"/>
            </a:xfrm>
            <a:prstGeom prst="rect">
              <a:avLst/>
            </a:prstGeom>
          </p:spPr>
        </p:pic>
        <p:sp>
          <p:nvSpPr>
            <p:cNvPr id="21" name="矩形 20">
              <a:extLst>
                <a:ext uri="{FF2B5EF4-FFF2-40B4-BE49-F238E27FC236}">
                  <a16:creationId xmlns:a16="http://schemas.microsoft.com/office/drawing/2014/main" id="{9B7C3B11-2518-4CA5-A553-E87A4C7FF80E}"/>
                </a:ext>
              </a:extLst>
            </p:cNvPr>
            <p:cNvSpPr/>
            <p:nvPr/>
          </p:nvSpPr>
          <p:spPr>
            <a:xfrm>
              <a:off x="862640" y="3381605"/>
              <a:ext cx="10370083" cy="400110"/>
            </a:xfrm>
            <a:prstGeom prst="rect">
              <a:avLst/>
            </a:prstGeom>
          </p:spPr>
          <p:txBody>
            <a:bodyPr wrap="none">
              <a:spAutoFit/>
            </a:bodyPr>
            <a:lstStyle/>
            <a:p>
              <a:r>
                <a:rPr lang="zh-CN" altLang="en-US" sz="2000" b="1" dirty="0">
                  <a:solidFill>
                    <a:srgbClr val="231F20"/>
                  </a:solidFill>
                  <a:latin typeface="AdvTTec37d199"/>
                </a:rPr>
                <a:t>建模方法：将</a:t>
              </a:r>
              <a:r>
                <a:rPr lang="en-US" altLang="zh-CN" sz="2000" b="1" dirty="0">
                  <a:solidFill>
                    <a:srgbClr val="231F20"/>
                  </a:solidFill>
                  <a:latin typeface="AdvTTec37d199"/>
                </a:rPr>
                <a:t>projection</a:t>
              </a:r>
              <a:r>
                <a:rPr lang="zh-CN" altLang="en-US" sz="2000" b="1" dirty="0">
                  <a:solidFill>
                    <a:srgbClr val="231F20"/>
                  </a:solidFill>
                  <a:latin typeface="AdvTTec37d199"/>
                </a:rPr>
                <a:t>分解成共享（旋转不变）的</a:t>
              </a:r>
              <a:r>
                <a:rPr lang="en-US" altLang="zh-CN" sz="2000" b="1" dirty="0">
                  <a:solidFill>
                    <a:srgbClr val="231F20"/>
                  </a:solidFill>
                  <a:latin typeface="AdvTTec37d199"/>
                </a:rPr>
                <a:t>item</a:t>
              </a:r>
              <a:r>
                <a:rPr lang="zh-CN" altLang="en-US" sz="2000" b="1" dirty="0">
                  <a:solidFill>
                    <a:srgbClr val="231F20"/>
                  </a:solidFill>
                  <a:latin typeface="AdvTTec37d199"/>
                </a:rPr>
                <a:t>相关的基以及</a:t>
              </a:r>
              <a:r>
                <a:rPr lang="en-US" altLang="zh-CN" sz="2000" b="1" dirty="0">
                  <a:solidFill>
                    <a:srgbClr val="231F20"/>
                  </a:solidFill>
                  <a:latin typeface="AdvTTec37d199"/>
                </a:rPr>
                <a:t>rank modulation factor</a:t>
              </a:r>
              <a:endParaRPr lang="en-US" altLang="zh-CN" sz="2000" b="1" dirty="0"/>
            </a:p>
          </p:txBody>
        </p:sp>
      </p:grpSp>
      <p:sp>
        <p:nvSpPr>
          <p:cNvPr id="23" name="矩形 22">
            <a:extLst>
              <a:ext uri="{FF2B5EF4-FFF2-40B4-BE49-F238E27FC236}">
                <a16:creationId xmlns:a16="http://schemas.microsoft.com/office/drawing/2014/main" id="{18EE6577-8E70-4B4C-881E-816C86D10BE7}"/>
              </a:ext>
            </a:extLst>
          </p:cNvPr>
          <p:cNvSpPr/>
          <p:nvPr/>
        </p:nvSpPr>
        <p:spPr>
          <a:xfrm>
            <a:off x="792158" y="4486787"/>
            <a:ext cx="4324325" cy="369332"/>
          </a:xfrm>
          <a:prstGeom prst="rect">
            <a:avLst/>
          </a:prstGeom>
        </p:spPr>
        <p:txBody>
          <a:bodyPr wrap="none">
            <a:spAutoFit/>
          </a:bodyPr>
          <a:lstStyle/>
          <a:p>
            <a:r>
              <a:rPr lang="zh-CN" altLang="en-US" b="1" dirty="0">
                <a:solidFill>
                  <a:srgbClr val="231F20"/>
                </a:solidFill>
                <a:latin typeface="AdvTTec37d199"/>
              </a:rPr>
              <a:t>基于</a:t>
            </a:r>
            <a:r>
              <a:rPr lang="en-US" altLang="zh-CN" b="1" dirty="0">
                <a:solidFill>
                  <a:srgbClr val="231F20"/>
                </a:solidFill>
                <a:latin typeface="AdvTTec37d199"/>
              </a:rPr>
              <a:t>gain-modulation model</a:t>
            </a:r>
            <a:r>
              <a:rPr lang="zh-CN" altLang="en-US" b="1" dirty="0">
                <a:solidFill>
                  <a:srgbClr val="231F20"/>
                </a:solidFill>
                <a:latin typeface="AdvTTec37d199"/>
              </a:rPr>
              <a:t>近似</a:t>
            </a:r>
            <a:r>
              <a:rPr lang="en-US" altLang="zh-CN" b="1" dirty="0">
                <a:solidFill>
                  <a:srgbClr val="231F20"/>
                </a:solidFill>
                <a:latin typeface="AdvTTec37d199"/>
              </a:rPr>
              <a:t>projection</a:t>
            </a:r>
            <a:endParaRPr lang="en-US" altLang="zh-CN" b="1" dirty="0"/>
          </a:p>
        </p:txBody>
      </p:sp>
      <p:pic>
        <p:nvPicPr>
          <p:cNvPr id="24" name="图片 23">
            <a:extLst>
              <a:ext uri="{FF2B5EF4-FFF2-40B4-BE49-F238E27FC236}">
                <a16:creationId xmlns:a16="http://schemas.microsoft.com/office/drawing/2014/main" id="{A5A41324-BA3B-44A8-99BC-B900BEDFFD5C}"/>
              </a:ext>
            </a:extLst>
          </p:cNvPr>
          <p:cNvPicPr>
            <a:picLocks noChangeAspect="1"/>
          </p:cNvPicPr>
          <p:nvPr/>
        </p:nvPicPr>
        <p:blipFill>
          <a:blip r:embed="rId13"/>
          <a:stretch>
            <a:fillRect/>
          </a:stretch>
        </p:blipFill>
        <p:spPr>
          <a:xfrm>
            <a:off x="7212342" y="4404582"/>
            <a:ext cx="2266950" cy="361950"/>
          </a:xfrm>
          <a:prstGeom prst="rect">
            <a:avLst/>
          </a:prstGeom>
        </p:spPr>
      </p:pic>
      <p:pic>
        <p:nvPicPr>
          <p:cNvPr id="25" name="图片 24">
            <a:extLst>
              <a:ext uri="{FF2B5EF4-FFF2-40B4-BE49-F238E27FC236}">
                <a16:creationId xmlns:a16="http://schemas.microsoft.com/office/drawing/2014/main" id="{592A2D59-7CA9-4AF4-906D-6CAC553D4CE9}"/>
              </a:ext>
            </a:extLst>
          </p:cNvPr>
          <p:cNvPicPr>
            <a:picLocks noChangeAspect="1"/>
          </p:cNvPicPr>
          <p:nvPr/>
        </p:nvPicPr>
        <p:blipFill>
          <a:blip r:embed="rId14"/>
          <a:stretch>
            <a:fillRect/>
          </a:stretch>
        </p:blipFill>
        <p:spPr>
          <a:xfrm>
            <a:off x="5917056" y="4779451"/>
            <a:ext cx="5295900" cy="295275"/>
          </a:xfrm>
          <a:prstGeom prst="rect">
            <a:avLst/>
          </a:prstGeom>
        </p:spPr>
      </p:pic>
      <p:pic>
        <p:nvPicPr>
          <p:cNvPr id="26" name="图片 25">
            <a:extLst>
              <a:ext uri="{FF2B5EF4-FFF2-40B4-BE49-F238E27FC236}">
                <a16:creationId xmlns:a16="http://schemas.microsoft.com/office/drawing/2014/main" id="{3492FE02-3F6F-46DD-A6CA-1B29A94C4C02}"/>
              </a:ext>
            </a:extLst>
          </p:cNvPr>
          <p:cNvPicPr>
            <a:picLocks noChangeAspect="1"/>
          </p:cNvPicPr>
          <p:nvPr/>
        </p:nvPicPr>
        <p:blipFill>
          <a:blip r:embed="rId15"/>
          <a:stretch>
            <a:fillRect/>
          </a:stretch>
        </p:blipFill>
        <p:spPr>
          <a:xfrm>
            <a:off x="6512966" y="5209270"/>
            <a:ext cx="3467100" cy="352425"/>
          </a:xfrm>
          <a:prstGeom prst="rect">
            <a:avLst/>
          </a:prstGeom>
        </p:spPr>
      </p:pic>
      <p:pic>
        <p:nvPicPr>
          <p:cNvPr id="27" name="图片 26">
            <a:extLst>
              <a:ext uri="{FF2B5EF4-FFF2-40B4-BE49-F238E27FC236}">
                <a16:creationId xmlns:a16="http://schemas.microsoft.com/office/drawing/2014/main" id="{A251DEA9-65F2-4D3B-92AB-134B4C593674}"/>
              </a:ext>
            </a:extLst>
          </p:cNvPr>
          <p:cNvPicPr>
            <a:picLocks noChangeAspect="1"/>
          </p:cNvPicPr>
          <p:nvPr/>
        </p:nvPicPr>
        <p:blipFill>
          <a:blip r:embed="rId16"/>
          <a:stretch>
            <a:fillRect/>
          </a:stretch>
        </p:blipFill>
        <p:spPr>
          <a:xfrm>
            <a:off x="6886866" y="5662439"/>
            <a:ext cx="2800350" cy="333375"/>
          </a:xfrm>
          <a:prstGeom prst="rect">
            <a:avLst/>
          </a:prstGeom>
        </p:spPr>
      </p:pic>
      <p:pic>
        <p:nvPicPr>
          <p:cNvPr id="28" name="图片 27">
            <a:extLst>
              <a:ext uri="{FF2B5EF4-FFF2-40B4-BE49-F238E27FC236}">
                <a16:creationId xmlns:a16="http://schemas.microsoft.com/office/drawing/2014/main" id="{853E06CA-594F-480D-8552-C4E04065C245}"/>
              </a:ext>
            </a:extLst>
          </p:cNvPr>
          <p:cNvPicPr>
            <a:picLocks noChangeAspect="1"/>
          </p:cNvPicPr>
          <p:nvPr/>
        </p:nvPicPr>
        <p:blipFill>
          <a:blip r:embed="rId17"/>
          <a:stretch>
            <a:fillRect/>
          </a:stretch>
        </p:blipFill>
        <p:spPr>
          <a:xfrm>
            <a:off x="3547367" y="5843558"/>
            <a:ext cx="1212167" cy="767194"/>
          </a:xfrm>
          <a:prstGeom prst="rect">
            <a:avLst/>
          </a:prstGeom>
        </p:spPr>
      </p:pic>
      <p:sp>
        <p:nvSpPr>
          <p:cNvPr id="29" name="矩形 28">
            <a:extLst>
              <a:ext uri="{FF2B5EF4-FFF2-40B4-BE49-F238E27FC236}">
                <a16:creationId xmlns:a16="http://schemas.microsoft.com/office/drawing/2014/main" id="{2A12BC33-0D8D-4DA4-8ACA-4712124D3A32}"/>
              </a:ext>
            </a:extLst>
          </p:cNvPr>
          <p:cNvSpPr/>
          <p:nvPr/>
        </p:nvSpPr>
        <p:spPr>
          <a:xfrm>
            <a:off x="1212922" y="6018139"/>
            <a:ext cx="1708032" cy="369332"/>
          </a:xfrm>
          <a:prstGeom prst="rect">
            <a:avLst/>
          </a:prstGeom>
        </p:spPr>
        <p:txBody>
          <a:bodyPr wrap="none">
            <a:spAutoFit/>
          </a:bodyPr>
          <a:lstStyle/>
          <a:p>
            <a:r>
              <a:rPr lang="en-US" altLang="zh-CN" b="1" dirty="0">
                <a:solidFill>
                  <a:srgbClr val="231F20"/>
                </a:solidFill>
                <a:latin typeface="AdvTTec37d199"/>
              </a:rPr>
              <a:t>VAF</a:t>
            </a:r>
            <a:r>
              <a:rPr lang="zh-CN" altLang="en-US" b="1" dirty="0">
                <a:solidFill>
                  <a:srgbClr val="231F20"/>
                </a:solidFill>
                <a:latin typeface="AdvTTec37d199"/>
              </a:rPr>
              <a:t>做评价指标</a:t>
            </a:r>
            <a:endParaRPr lang="en-US" altLang="zh-CN" b="1" dirty="0"/>
          </a:p>
        </p:txBody>
      </p:sp>
      <p:pic>
        <p:nvPicPr>
          <p:cNvPr id="30" name="图片 29">
            <a:extLst>
              <a:ext uri="{FF2B5EF4-FFF2-40B4-BE49-F238E27FC236}">
                <a16:creationId xmlns:a16="http://schemas.microsoft.com/office/drawing/2014/main" id="{80A06A55-E212-4F3B-9886-05230B565F8F}"/>
              </a:ext>
            </a:extLst>
          </p:cNvPr>
          <p:cNvPicPr>
            <a:picLocks noChangeAspect="1"/>
          </p:cNvPicPr>
          <p:nvPr/>
        </p:nvPicPr>
        <p:blipFill>
          <a:blip r:embed="rId18"/>
          <a:stretch>
            <a:fillRect/>
          </a:stretch>
        </p:blipFill>
        <p:spPr>
          <a:xfrm>
            <a:off x="6612978" y="6096558"/>
            <a:ext cx="3267075" cy="361950"/>
          </a:xfrm>
          <a:prstGeom prst="rect">
            <a:avLst/>
          </a:prstGeom>
        </p:spPr>
      </p:pic>
      <p:grpSp>
        <p:nvGrpSpPr>
          <p:cNvPr id="31" name="组合 30">
            <a:extLst>
              <a:ext uri="{FF2B5EF4-FFF2-40B4-BE49-F238E27FC236}">
                <a16:creationId xmlns:a16="http://schemas.microsoft.com/office/drawing/2014/main" id="{B809BCB1-FEB0-454F-AA58-B01BC48AE1CB}"/>
              </a:ext>
            </a:extLst>
          </p:cNvPr>
          <p:cNvGrpSpPr/>
          <p:nvPr/>
        </p:nvGrpSpPr>
        <p:grpSpPr>
          <a:xfrm>
            <a:off x="10095505" y="5959917"/>
            <a:ext cx="1637992" cy="485775"/>
            <a:chOff x="9627391" y="5737276"/>
            <a:chExt cx="1637992" cy="485775"/>
          </a:xfrm>
        </p:grpSpPr>
        <p:pic>
          <p:nvPicPr>
            <p:cNvPr id="32" name="图片 31">
              <a:extLst>
                <a:ext uri="{FF2B5EF4-FFF2-40B4-BE49-F238E27FC236}">
                  <a16:creationId xmlns:a16="http://schemas.microsoft.com/office/drawing/2014/main" id="{E95FD838-6588-4E64-AB2E-BAA825255CA3}"/>
                </a:ext>
              </a:extLst>
            </p:cNvPr>
            <p:cNvPicPr>
              <a:picLocks noChangeAspect="1"/>
            </p:cNvPicPr>
            <p:nvPr/>
          </p:nvPicPr>
          <p:blipFill>
            <a:blip r:embed="rId19"/>
            <a:stretch>
              <a:fillRect/>
            </a:stretch>
          </p:blipFill>
          <p:spPr>
            <a:xfrm>
              <a:off x="10551008" y="5768462"/>
              <a:ext cx="714375" cy="428625"/>
            </a:xfrm>
            <a:prstGeom prst="rect">
              <a:avLst/>
            </a:prstGeom>
          </p:spPr>
        </p:pic>
        <p:pic>
          <p:nvPicPr>
            <p:cNvPr id="33" name="图片 32">
              <a:extLst>
                <a:ext uri="{FF2B5EF4-FFF2-40B4-BE49-F238E27FC236}">
                  <a16:creationId xmlns:a16="http://schemas.microsoft.com/office/drawing/2014/main" id="{8D7C48C3-E335-4063-BFEC-044C9309E76E}"/>
                </a:ext>
              </a:extLst>
            </p:cNvPr>
            <p:cNvPicPr>
              <a:picLocks noChangeAspect="1"/>
            </p:cNvPicPr>
            <p:nvPr/>
          </p:nvPicPr>
          <p:blipFill>
            <a:blip r:embed="rId20"/>
            <a:stretch>
              <a:fillRect/>
            </a:stretch>
          </p:blipFill>
          <p:spPr>
            <a:xfrm>
              <a:off x="9627391" y="5737276"/>
              <a:ext cx="762000" cy="485775"/>
            </a:xfrm>
            <a:prstGeom prst="rect">
              <a:avLst/>
            </a:prstGeom>
          </p:spPr>
        </p:pic>
        <p:sp>
          <p:nvSpPr>
            <p:cNvPr id="34" name="矩形 33">
              <a:extLst>
                <a:ext uri="{FF2B5EF4-FFF2-40B4-BE49-F238E27FC236}">
                  <a16:creationId xmlns:a16="http://schemas.microsoft.com/office/drawing/2014/main" id="{D4A4C728-FFD5-4289-8A41-7E6FF0214B9D}"/>
                </a:ext>
              </a:extLst>
            </p:cNvPr>
            <p:cNvSpPr/>
            <p:nvPr/>
          </p:nvSpPr>
          <p:spPr>
            <a:xfrm>
              <a:off x="10259427" y="5815906"/>
              <a:ext cx="300082" cy="369332"/>
            </a:xfrm>
            <a:prstGeom prst="rect">
              <a:avLst/>
            </a:prstGeom>
          </p:spPr>
          <p:txBody>
            <a:bodyPr wrap="none">
              <a:spAutoFit/>
            </a:bodyPr>
            <a:lstStyle/>
            <a:p>
              <a:r>
                <a:rPr lang="en-US" altLang="zh-CN" b="1" dirty="0">
                  <a:solidFill>
                    <a:srgbClr val="231F20"/>
                  </a:solidFill>
                  <a:latin typeface="AdvTTec37d199"/>
                </a:rPr>
                <a:t>=</a:t>
              </a:r>
              <a:endParaRPr lang="en-US" altLang="zh-CN" b="1" dirty="0"/>
            </a:p>
          </p:txBody>
        </p:sp>
      </p:grpSp>
      <p:pic>
        <p:nvPicPr>
          <p:cNvPr id="35" name="图片 34">
            <a:extLst>
              <a:ext uri="{FF2B5EF4-FFF2-40B4-BE49-F238E27FC236}">
                <a16:creationId xmlns:a16="http://schemas.microsoft.com/office/drawing/2014/main" id="{DBA61F26-5161-4C81-B909-4536688ECAC5}"/>
              </a:ext>
            </a:extLst>
          </p:cNvPr>
          <p:cNvPicPr>
            <a:picLocks noChangeAspect="1"/>
          </p:cNvPicPr>
          <p:nvPr/>
        </p:nvPicPr>
        <p:blipFill>
          <a:blip r:embed="rId21"/>
          <a:stretch>
            <a:fillRect/>
          </a:stretch>
        </p:blipFill>
        <p:spPr>
          <a:xfrm>
            <a:off x="5977199" y="4153412"/>
            <a:ext cx="5543550" cy="333375"/>
          </a:xfrm>
          <a:prstGeom prst="rect">
            <a:avLst/>
          </a:prstGeom>
        </p:spPr>
      </p:pic>
      <p:sp>
        <p:nvSpPr>
          <p:cNvPr id="39" name="矩形 38">
            <a:extLst>
              <a:ext uri="{FF2B5EF4-FFF2-40B4-BE49-F238E27FC236}">
                <a16:creationId xmlns:a16="http://schemas.microsoft.com/office/drawing/2014/main" id="{177CDC50-0627-4A2C-90FE-021F1DBF584F}"/>
              </a:ext>
            </a:extLst>
          </p:cNvPr>
          <p:cNvSpPr/>
          <p:nvPr/>
        </p:nvSpPr>
        <p:spPr>
          <a:xfrm>
            <a:off x="750344" y="1876424"/>
            <a:ext cx="11271024" cy="2633754"/>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矩形 39">
            <a:extLst>
              <a:ext uri="{FF2B5EF4-FFF2-40B4-BE49-F238E27FC236}">
                <a16:creationId xmlns:a16="http://schemas.microsoft.com/office/drawing/2014/main" id="{62298746-524F-4E84-8DCD-CD0A5BA23795}"/>
              </a:ext>
            </a:extLst>
          </p:cNvPr>
          <p:cNvSpPr/>
          <p:nvPr/>
        </p:nvSpPr>
        <p:spPr>
          <a:xfrm flipV="1">
            <a:off x="762069" y="5979752"/>
            <a:ext cx="5074882" cy="746196"/>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4EB2E9C0-28AB-431B-9EFF-311E9E16A2EE}"/>
              </a:ext>
            </a:extLst>
          </p:cNvPr>
          <p:cNvSpPr/>
          <p:nvPr/>
        </p:nvSpPr>
        <p:spPr>
          <a:xfrm>
            <a:off x="762068" y="1197846"/>
            <a:ext cx="11249465" cy="676744"/>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099078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508653"/>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方法：</a:t>
            </a:r>
          </a:p>
          <a:p>
            <a:r>
              <a:rPr lang="zh-CN" altLang="en-US" dirty="0">
                <a:solidFill>
                  <a:srgbClr val="231F20"/>
                </a:solidFill>
                <a:latin typeface="AdvTTec37d199"/>
              </a:rPr>
              <a:t>基于</a:t>
            </a:r>
            <a:r>
              <a:rPr lang="en-US" altLang="zh-CN" dirty="0">
                <a:solidFill>
                  <a:srgbClr val="231F20"/>
                </a:solidFill>
                <a:latin typeface="AdvTTec37d199"/>
              </a:rPr>
              <a:t>single-trial</a:t>
            </a:r>
            <a:r>
              <a:rPr lang="zh-CN" altLang="en-US" dirty="0">
                <a:solidFill>
                  <a:srgbClr val="231F20"/>
                </a:solidFill>
                <a:latin typeface="AdvTTec37d199"/>
              </a:rPr>
              <a:t>的解码结果衡量有效性；</a:t>
            </a:r>
            <a:endParaRPr lang="en-US" altLang="zh-CN" dirty="0">
              <a:solidFill>
                <a:srgbClr val="231F20"/>
              </a:solidFill>
              <a:latin typeface="AdvTTec37d199"/>
            </a:endParaRPr>
          </a:p>
          <a:p>
            <a:r>
              <a:rPr lang="zh-CN" altLang="en-US" dirty="0">
                <a:solidFill>
                  <a:srgbClr val="231F20"/>
                </a:solidFill>
                <a:latin typeface="AdvTTec37d199"/>
              </a:rPr>
              <a:t>基于泛化的解码性能衡量模型的有效性</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p>
          <a:p>
            <a:r>
              <a:rPr lang="zh-CN" altLang="en-US" dirty="0">
                <a:solidFill>
                  <a:srgbClr val="231F20"/>
                </a:solidFill>
                <a:latin typeface="AdvTTec37d199"/>
              </a:rPr>
              <a:t>单个</a:t>
            </a:r>
            <a:r>
              <a:rPr lang="en-US" altLang="zh-CN" dirty="0">
                <a:solidFill>
                  <a:srgbClr val="231F20"/>
                </a:solidFill>
                <a:latin typeface="AdvTTec37d199"/>
              </a:rPr>
              <a:t>trial</a:t>
            </a:r>
            <a:r>
              <a:rPr lang="zh-CN" altLang="en-US" dirty="0">
                <a:solidFill>
                  <a:srgbClr val="231F20"/>
                </a:solidFill>
                <a:latin typeface="AdvTTec37d199"/>
              </a:rPr>
              <a:t>的解码结果以及泛化结果都显著高于随机值</a:t>
            </a:r>
            <a:endParaRPr lang="en-US" altLang="zh-CN" dirty="0">
              <a:solidFill>
                <a:srgbClr val="231F20"/>
              </a:solidFill>
              <a:latin typeface="AdvTTec37d199"/>
            </a:endParaRPr>
          </a:p>
        </p:txBody>
      </p:sp>
      <p:pic>
        <p:nvPicPr>
          <p:cNvPr id="3" name="图片 2">
            <a:extLst>
              <a:ext uri="{FF2B5EF4-FFF2-40B4-BE49-F238E27FC236}">
                <a16:creationId xmlns:a16="http://schemas.microsoft.com/office/drawing/2014/main" id="{D535C21B-A700-4166-AC48-50186848C10A}"/>
              </a:ext>
            </a:extLst>
          </p:cNvPr>
          <p:cNvPicPr>
            <a:picLocks noChangeAspect="1"/>
          </p:cNvPicPr>
          <p:nvPr/>
        </p:nvPicPr>
        <p:blipFill>
          <a:blip r:embed="rId3"/>
          <a:stretch>
            <a:fillRect/>
          </a:stretch>
        </p:blipFill>
        <p:spPr>
          <a:xfrm>
            <a:off x="4927914" y="1221958"/>
            <a:ext cx="6733887" cy="5324850"/>
          </a:xfrm>
          <a:prstGeom prst="rect">
            <a:avLst/>
          </a:prstGeom>
        </p:spPr>
      </p:pic>
    </p:spTree>
    <p:extLst>
      <p:ext uri="{BB962C8B-B14F-4D97-AF65-F5344CB8AC3E}">
        <p14:creationId xmlns:p14="http://schemas.microsoft.com/office/powerpoint/2010/main" val="31317232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200876"/>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b="1" dirty="0">
                <a:solidFill>
                  <a:srgbClr val="231F20"/>
                </a:solidFill>
                <a:latin typeface="AdvTTec37d199"/>
              </a:rPr>
              <a:t>主要结论一：</a:t>
            </a:r>
            <a:endParaRPr lang="en-US" altLang="zh-CN" b="1" dirty="0">
              <a:solidFill>
                <a:srgbClr val="231F20"/>
              </a:solidFill>
              <a:latin typeface="AdvTTec37d199"/>
            </a:endParaRPr>
          </a:p>
          <a:p>
            <a:r>
              <a:rPr lang="zh-CN" altLang="en-US" dirty="0">
                <a:solidFill>
                  <a:srgbClr val="231F20"/>
                </a:solidFill>
                <a:latin typeface="AdvTTec37d199"/>
              </a:rPr>
              <a:t>基于单个</a:t>
            </a:r>
            <a:r>
              <a:rPr lang="en-US" altLang="zh-CN" dirty="0">
                <a:solidFill>
                  <a:srgbClr val="231F20"/>
                </a:solidFill>
                <a:latin typeface="AdvTTec37d199"/>
              </a:rPr>
              <a:t>trial</a:t>
            </a:r>
            <a:r>
              <a:rPr lang="zh-CN" altLang="en-US" dirty="0">
                <a:solidFill>
                  <a:srgbClr val="231F20"/>
                </a:solidFill>
                <a:latin typeface="AdvTTec37d199"/>
              </a:rPr>
              <a:t>可以较好解码</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p>
          <a:p>
            <a:r>
              <a:rPr lang="en-US" altLang="zh-CN" dirty="0">
                <a:solidFill>
                  <a:srgbClr val="231F20"/>
                </a:solidFill>
                <a:latin typeface="AdvTTec37d199"/>
              </a:rPr>
              <a:t>A</a:t>
            </a:r>
            <a:r>
              <a:rPr lang="zh-CN" altLang="en-US" dirty="0">
                <a:solidFill>
                  <a:srgbClr val="231F20"/>
                </a:solidFill>
                <a:latin typeface="AdvTTec37d199"/>
              </a:rPr>
              <a:t>：解码模型构建（类似于之前思想的线性解码器构建）</a:t>
            </a:r>
            <a:endParaRPr lang="en-US" altLang="zh-CN" dirty="0">
              <a:solidFill>
                <a:srgbClr val="231F20"/>
              </a:solidFill>
              <a:latin typeface="AdvTTec37d199"/>
            </a:endParaRPr>
          </a:p>
          <a:p>
            <a:endParaRPr lang="en-US" altLang="zh-CN" dirty="0">
              <a:solidFill>
                <a:srgbClr val="231F20"/>
              </a:solidFill>
              <a:latin typeface="AdvTTec37d199"/>
            </a:endParaRPr>
          </a:p>
        </p:txBody>
      </p:sp>
      <p:pic>
        <p:nvPicPr>
          <p:cNvPr id="4" name="图片 3">
            <a:extLst>
              <a:ext uri="{FF2B5EF4-FFF2-40B4-BE49-F238E27FC236}">
                <a16:creationId xmlns:a16="http://schemas.microsoft.com/office/drawing/2014/main" id="{B4D9F735-7468-41CA-B4EE-EF0CB28FACEA}"/>
              </a:ext>
            </a:extLst>
          </p:cNvPr>
          <p:cNvPicPr>
            <a:picLocks noChangeAspect="1"/>
          </p:cNvPicPr>
          <p:nvPr/>
        </p:nvPicPr>
        <p:blipFill rotWithShape="1">
          <a:blip r:embed="rId3"/>
          <a:srcRect r="64404"/>
          <a:stretch/>
        </p:blipFill>
        <p:spPr>
          <a:xfrm>
            <a:off x="8527509" y="4245326"/>
            <a:ext cx="3444749" cy="2324100"/>
          </a:xfrm>
          <a:prstGeom prst="rect">
            <a:avLst/>
          </a:prstGeom>
        </p:spPr>
      </p:pic>
      <p:pic>
        <p:nvPicPr>
          <p:cNvPr id="5" name="图片 4">
            <a:extLst>
              <a:ext uri="{FF2B5EF4-FFF2-40B4-BE49-F238E27FC236}">
                <a16:creationId xmlns:a16="http://schemas.microsoft.com/office/drawing/2014/main" id="{C6C266B4-9131-44B7-929C-1A62CDDAE40A}"/>
              </a:ext>
            </a:extLst>
          </p:cNvPr>
          <p:cNvPicPr>
            <a:picLocks noChangeAspect="1"/>
          </p:cNvPicPr>
          <p:nvPr/>
        </p:nvPicPr>
        <p:blipFill>
          <a:blip r:embed="rId4"/>
          <a:stretch>
            <a:fillRect/>
          </a:stretch>
        </p:blipFill>
        <p:spPr>
          <a:xfrm>
            <a:off x="9693149" y="1351694"/>
            <a:ext cx="1733550" cy="428625"/>
          </a:xfrm>
          <a:prstGeom prst="rect">
            <a:avLst/>
          </a:prstGeom>
        </p:spPr>
      </p:pic>
      <p:sp>
        <p:nvSpPr>
          <p:cNvPr id="12" name="矩形 11">
            <a:extLst>
              <a:ext uri="{FF2B5EF4-FFF2-40B4-BE49-F238E27FC236}">
                <a16:creationId xmlns:a16="http://schemas.microsoft.com/office/drawing/2014/main" id="{7A61C04D-E194-4863-BB2F-BF545323D994}"/>
              </a:ext>
            </a:extLst>
          </p:cNvPr>
          <p:cNvSpPr/>
          <p:nvPr/>
        </p:nvSpPr>
        <p:spPr>
          <a:xfrm>
            <a:off x="5060106" y="1357576"/>
            <a:ext cx="3533340" cy="369332"/>
          </a:xfrm>
          <a:prstGeom prst="rect">
            <a:avLst/>
          </a:prstGeom>
        </p:spPr>
        <p:txBody>
          <a:bodyPr wrap="none">
            <a:spAutoFit/>
          </a:bodyPr>
          <a:lstStyle/>
          <a:p>
            <a:r>
              <a:rPr lang="zh-CN" altLang="en-US" b="1" dirty="0">
                <a:solidFill>
                  <a:srgbClr val="231F20"/>
                </a:solidFill>
                <a:latin typeface="AdvTTec37d199"/>
              </a:rPr>
              <a:t>基于线性回归将神经表征降到</a:t>
            </a:r>
            <a:r>
              <a:rPr lang="en-US" altLang="zh-CN" b="1" dirty="0">
                <a:solidFill>
                  <a:srgbClr val="231F20"/>
                </a:solidFill>
                <a:latin typeface="AdvTTec37d199"/>
              </a:rPr>
              <a:t>2</a:t>
            </a:r>
            <a:r>
              <a:rPr lang="zh-CN" altLang="en-US" b="1" dirty="0">
                <a:solidFill>
                  <a:srgbClr val="231F20"/>
                </a:solidFill>
                <a:latin typeface="AdvTTec37d199"/>
              </a:rPr>
              <a:t>维</a:t>
            </a:r>
            <a:endParaRPr lang="en-US" altLang="zh-CN" b="1" dirty="0"/>
          </a:p>
        </p:txBody>
      </p:sp>
      <p:sp>
        <p:nvSpPr>
          <p:cNvPr id="13" name="矩形 12">
            <a:extLst>
              <a:ext uri="{FF2B5EF4-FFF2-40B4-BE49-F238E27FC236}">
                <a16:creationId xmlns:a16="http://schemas.microsoft.com/office/drawing/2014/main" id="{C1454452-BF8F-46F2-A687-21AE6C1A117F}"/>
              </a:ext>
            </a:extLst>
          </p:cNvPr>
          <p:cNvSpPr/>
          <p:nvPr/>
        </p:nvSpPr>
        <p:spPr>
          <a:xfrm>
            <a:off x="5060106" y="1824608"/>
            <a:ext cx="4347024" cy="369332"/>
          </a:xfrm>
          <a:prstGeom prst="rect">
            <a:avLst/>
          </a:prstGeom>
        </p:spPr>
        <p:txBody>
          <a:bodyPr wrap="none">
            <a:spAutoFit/>
          </a:bodyPr>
          <a:lstStyle/>
          <a:p>
            <a:r>
              <a:rPr lang="zh-CN" altLang="en-US" b="1" dirty="0">
                <a:solidFill>
                  <a:srgbClr val="231F20"/>
                </a:solidFill>
                <a:latin typeface="AdvTTec37d199"/>
              </a:rPr>
              <a:t>学习</a:t>
            </a:r>
            <a:r>
              <a:rPr lang="en-US" altLang="zh-CN" b="1" dirty="0">
                <a:solidFill>
                  <a:srgbClr val="231F20"/>
                </a:solidFill>
                <a:latin typeface="AdvTTec37d199"/>
              </a:rPr>
              <a:t>target matrix</a:t>
            </a:r>
            <a:r>
              <a:rPr lang="zh-CN" altLang="en-US" b="1" dirty="0">
                <a:solidFill>
                  <a:srgbClr val="231F20"/>
                </a:solidFill>
                <a:latin typeface="AdvTTec37d199"/>
              </a:rPr>
              <a:t>（类似于</a:t>
            </a:r>
            <a:r>
              <a:rPr lang="en-US" altLang="zh-CN" b="1" dirty="0">
                <a:solidFill>
                  <a:srgbClr val="231F20"/>
                </a:solidFill>
                <a:latin typeface="AdvTTec37d199"/>
              </a:rPr>
              <a:t>cluster center</a:t>
            </a:r>
            <a:r>
              <a:rPr lang="zh-CN" altLang="en-US" b="1" dirty="0">
                <a:solidFill>
                  <a:srgbClr val="231F20"/>
                </a:solidFill>
                <a:latin typeface="AdvTTec37d199"/>
              </a:rPr>
              <a:t>）</a:t>
            </a:r>
            <a:endParaRPr lang="en-US" altLang="zh-CN" b="1" dirty="0"/>
          </a:p>
        </p:txBody>
      </p:sp>
      <p:pic>
        <p:nvPicPr>
          <p:cNvPr id="6" name="图片 5">
            <a:extLst>
              <a:ext uri="{FF2B5EF4-FFF2-40B4-BE49-F238E27FC236}">
                <a16:creationId xmlns:a16="http://schemas.microsoft.com/office/drawing/2014/main" id="{C7DF7BB6-DD2F-407B-A81C-89BAB1341506}"/>
              </a:ext>
            </a:extLst>
          </p:cNvPr>
          <p:cNvPicPr>
            <a:picLocks noChangeAspect="1"/>
          </p:cNvPicPr>
          <p:nvPr/>
        </p:nvPicPr>
        <p:blipFill>
          <a:blip r:embed="rId5"/>
          <a:stretch>
            <a:fillRect/>
          </a:stretch>
        </p:blipFill>
        <p:spPr>
          <a:xfrm>
            <a:off x="9532249" y="1840217"/>
            <a:ext cx="2076450" cy="438150"/>
          </a:xfrm>
          <a:prstGeom prst="rect">
            <a:avLst/>
          </a:prstGeom>
        </p:spPr>
      </p:pic>
      <p:pic>
        <p:nvPicPr>
          <p:cNvPr id="7" name="图片 6">
            <a:extLst>
              <a:ext uri="{FF2B5EF4-FFF2-40B4-BE49-F238E27FC236}">
                <a16:creationId xmlns:a16="http://schemas.microsoft.com/office/drawing/2014/main" id="{4E3F03D8-FED6-40E7-9275-4BADBBF55276}"/>
              </a:ext>
            </a:extLst>
          </p:cNvPr>
          <p:cNvPicPr>
            <a:picLocks noChangeAspect="1"/>
          </p:cNvPicPr>
          <p:nvPr/>
        </p:nvPicPr>
        <p:blipFill>
          <a:blip r:embed="rId6"/>
          <a:stretch>
            <a:fillRect/>
          </a:stretch>
        </p:blipFill>
        <p:spPr>
          <a:xfrm>
            <a:off x="8321468" y="2301505"/>
            <a:ext cx="3676650" cy="523875"/>
          </a:xfrm>
          <a:prstGeom prst="rect">
            <a:avLst/>
          </a:prstGeom>
        </p:spPr>
      </p:pic>
      <p:pic>
        <p:nvPicPr>
          <p:cNvPr id="15" name="图片 14">
            <a:extLst>
              <a:ext uri="{FF2B5EF4-FFF2-40B4-BE49-F238E27FC236}">
                <a16:creationId xmlns:a16="http://schemas.microsoft.com/office/drawing/2014/main" id="{292FD649-48E3-4266-A89E-973DA90951CE}"/>
              </a:ext>
            </a:extLst>
          </p:cNvPr>
          <p:cNvPicPr>
            <a:picLocks noChangeAspect="1"/>
          </p:cNvPicPr>
          <p:nvPr/>
        </p:nvPicPr>
        <p:blipFill>
          <a:blip r:embed="rId7"/>
          <a:stretch>
            <a:fillRect/>
          </a:stretch>
        </p:blipFill>
        <p:spPr>
          <a:xfrm>
            <a:off x="5087991" y="3283665"/>
            <a:ext cx="6884789" cy="676710"/>
          </a:xfrm>
          <a:prstGeom prst="rect">
            <a:avLst/>
          </a:prstGeom>
        </p:spPr>
      </p:pic>
      <p:sp>
        <p:nvSpPr>
          <p:cNvPr id="20" name="矩形 19">
            <a:extLst>
              <a:ext uri="{FF2B5EF4-FFF2-40B4-BE49-F238E27FC236}">
                <a16:creationId xmlns:a16="http://schemas.microsoft.com/office/drawing/2014/main" id="{81FC5A50-7A2D-4516-BBDD-4A5C59DAEE22}"/>
              </a:ext>
            </a:extLst>
          </p:cNvPr>
          <p:cNvSpPr/>
          <p:nvPr/>
        </p:nvSpPr>
        <p:spPr>
          <a:xfrm>
            <a:off x="5081426" y="2312822"/>
            <a:ext cx="2933816" cy="369332"/>
          </a:xfrm>
          <a:prstGeom prst="rect">
            <a:avLst/>
          </a:prstGeom>
        </p:spPr>
        <p:txBody>
          <a:bodyPr wrap="none">
            <a:spAutoFit/>
          </a:bodyPr>
          <a:lstStyle/>
          <a:p>
            <a:r>
              <a:rPr lang="en-US" altLang="zh-CN" b="1" dirty="0"/>
              <a:t>Loss function with penalty</a:t>
            </a:r>
          </a:p>
        </p:txBody>
      </p:sp>
      <p:pic>
        <p:nvPicPr>
          <p:cNvPr id="21" name="图片 20">
            <a:extLst>
              <a:ext uri="{FF2B5EF4-FFF2-40B4-BE49-F238E27FC236}">
                <a16:creationId xmlns:a16="http://schemas.microsoft.com/office/drawing/2014/main" id="{76A0C7D4-80B4-4489-BE1B-F6EF330E2030}"/>
              </a:ext>
            </a:extLst>
          </p:cNvPr>
          <p:cNvPicPr>
            <a:picLocks noChangeAspect="1"/>
          </p:cNvPicPr>
          <p:nvPr/>
        </p:nvPicPr>
        <p:blipFill rotWithShape="1">
          <a:blip r:embed="rId8"/>
          <a:srcRect t="58951"/>
          <a:stretch/>
        </p:blipFill>
        <p:spPr>
          <a:xfrm>
            <a:off x="1127912" y="4140086"/>
            <a:ext cx="7022029" cy="2410597"/>
          </a:xfrm>
          <a:prstGeom prst="rect">
            <a:avLst/>
          </a:prstGeom>
        </p:spPr>
      </p:pic>
    </p:spTree>
    <p:extLst>
      <p:ext uri="{BB962C8B-B14F-4D97-AF65-F5344CB8AC3E}">
        <p14:creationId xmlns:p14="http://schemas.microsoft.com/office/powerpoint/2010/main" val="2349163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4399377" cy="5693866"/>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b="1" dirty="0">
                <a:solidFill>
                  <a:srgbClr val="231F20"/>
                </a:solidFill>
                <a:latin typeface="AdvTTec37d199"/>
              </a:rPr>
              <a:t>主要结论一：</a:t>
            </a:r>
            <a:endParaRPr lang="en-US" altLang="zh-CN" b="1" dirty="0">
              <a:solidFill>
                <a:srgbClr val="231F20"/>
              </a:solidFill>
              <a:latin typeface="AdvTTec37d199"/>
            </a:endParaRPr>
          </a:p>
          <a:p>
            <a:r>
              <a:rPr lang="zh-CN" altLang="en-US" dirty="0">
                <a:solidFill>
                  <a:srgbClr val="231F20"/>
                </a:solidFill>
                <a:latin typeface="AdvTTec37d199"/>
              </a:rPr>
              <a:t>基于单个</a:t>
            </a:r>
            <a:r>
              <a:rPr lang="en-US" altLang="zh-CN" dirty="0">
                <a:solidFill>
                  <a:srgbClr val="231F20"/>
                </a:solidFill>
                <a:latin typeface="AdvTTec37d199"/>
              </a:rPr>
              <a:t>trial</a:t>
            </a:r>
            <a:r>
              <a:rPr lang="zh-CN" altLang="en-US" dirty="0">
                <a:solidFill>
                  <a:srgbClr val="231F20"/>
                </a:solidFill>
                <a:latin typeface="AdvTTec37d199"/>
              </a:rPr>
              <a:t>可以较好解码</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p>
          <a:p>
            <a:r>
              <a:rPr lang="en-US" altLang="zh-CN" dirty="0">
                <a:solidFill>
                  <a:srgbClr val="231F20"/>
                </a:solidFill>
                <a:latin typeface="AdvTTec37d199"/>
              </a:rPr>
              <a:t>B: </a:t>
            </a:r>
          </a:p>
          <a:p>
            <a:r>
              <a:rPr lang="en-US" altLang="zh-CN" dirty="0"/>
              <a:t>Cross-temporal decoding</a:t>
            </a:r>
            <a:r>
              <a:rPr lang="zh-CN" altLang="en-US" dirty="0"/>
              <a:t>：在</a:t>
            </a:r>
            <a:r>
              <a:rPr lang="en-US" altLang="zh-CN" dirty="0"/>
              <a:t>19</a:t>
            </a:r>
            <a:r>
              <a:rPr lang="zh-CN" altLang="en-US" dirty="0"/>
              <a:t>个时间片中基于</a:t>
            </a:r>
            <a:r>
              <a:rPr lang="en-US" altLang="zh-CN" dirty="0"/>
              <a:t>1</a:t>
            </a:r>
            <a:r>
              <a:rPr lang="zh-CN" altLang="en-US" dirty="0"/>
              <a:t>个时间片训练，测试其他</a:t>
            </a:r>
            <a:endParaRPr lang="en-US" altLang="zh-CN" dirty="0"/>
          </a:p>
          <a:p>
            <a:r>
              <a:rPr lang="zh-CN" altLang="en-US" dirty="0"/>
              <a:t>所有时段都可被解码（</a:t>
            </a:r>
            <a:r>
              <a:rPr lang="en-US" altLang="zh-CN" dirty="0"/>
              <a:t>above-chance</a:t>
            </a:r>
            <a:r>
              <a:rPr lang="zh-CN" altLang="en-US" dirty="0"/>
              <a:t>）</a:t>
            </a:r>
            <a:endParaRPr lang="en-US" altLang="zh-CN" dirty="0"/>
          </a:p>
          <a:p>
            <a:r>
              <a:rPr lang="zh-CN" altLang="en-US" dirty="0"/>
              <a:t>基于</a:t>
            </a:r>
            <a:r>
              <a:rPr lang="en-US" altLang="zh-CN" dirty="0"/>
              <a:t>delay</a:t>
            </a:r>
            <a:r>
              <a:rPr lang="zh-CN" altLang="en-US" dirty="0"/>
              <a:t>的解码稳定（几乎铺满了整个</a:t>
            </a:r>
            <a:r>
              <a:rPr lang="en-US" altLang="zh-CN" dirty="0"/>
              <a:t>delay</a:t>
            </a:r>
            <a:r>
              <a:rPr lang="zh-CN" altLang="en-US" dirty="0"/>
              <a:t>的空间）</a:t>
            </a:r>
            <a:endParaRPr lang="en-US" altLang="zh-CN" dirty="0"/>
          </a:p>
          <a:p>
            <a:r>
              <a:rPr lang="zh-CN" altLang="en-US" dirty="0"/>
              <a:t>基于</a:t>
            </a:r>
            <a:r>
              <a:rPr lang="en-US" altLang="zh-CN" dirty="0"/>
              <a:t>delay</a:t>
            </a:r>
            <a:r>
              <a:rPr lang="zh-CN" altLang="en-US" dirty="0"/>
              <a:t>的解码无法泛化到</a:t>
            </a:r>
            <a:r>
              <a:rPr lang="en-US" altLang="zh-CN" dirty="0"/>
              <a:t>sample</a:t>
            </a:r>
            <a:r>
              <a:rPr lang="zh-CN" altLang="en-US" dirty="0"/>
              <a:t>和</a:t>
            </a:r>
            <a:r>
              <a:rPr lang="en-US" altLang="zh-CN" dirty="0"/>
              <a:t>reproduction</a:t>
            </a:r>
            <a:r>
              <a:rPr lang="zh-CN" altLang="en-US" dirty="0"/>
              <a:t>时期，表明神经编码的动态性</a:t>
            </a:r>
            <a:endParaRPr lang="en-US" altLang="zh-CN" dirty="0"/>
          </a:p>
          <a:p>
            <a:r>
              <a:rPr lang="en-US" altLang="zh-CN" dirty="0"/>
              <a:t>C: </a:t>
            </a:r>
            <a:r>
              <a:rPr lang="zh-CN" altLang="en-US" dirty="0"/>
              <a:t>错误主要出现在空间上近的目标上</a:t>
            </a:r>
            <a:endParaRPr lang="en-US" altLang="zh-CN" dirty="0"/>
          </a:p>
          <a:p>
            <a:endParaRPr lang="en-US" altLang="zh-CN" dirty="0"/>
          </a:p>
          <a:p>
            <a:endParaRPr lang="en-US" altLang="zh-CN" dirty="0">
              <a:solidFill>
                <a:srgbClr val="231F20"/>
              </a:solidFill>
              <a:latin typeface="AdvTTec37d199"/>
            </a:endParaRPr>
          </a:p>
        </p:txBody>
      </p:sp>
      <p:pic>
        <p:nvPicPr>
          <p:cNvPr id="4" name="图片 3">
            <a:extLst>
              <a:ext uri="{FF2B5EF4-FFF2-40B4-BE49-F238E27FC236}">
                <a16:creationId xmlns:a16="http://schemas.microsoft.com/office/drawing/2014/main" id="{B4D9F735-7468-41CA-B4EE-EF0CB28FACEA}"/>
              </a:ext>
            </a:extLst>
          </p:cNvPr>
          <p:cNvPicPr>
            <a:picLocks noChangeAspect="1"/>
          </p:cNvPicPr>
          <p:nvPr/>
        </p:nvPicPr>
        <p:blipFill rotWithShape="1">
          <a:blip r:embed="rId3"/>
          <a:srcRect l="33058"/>
          <a:stretch/>
        </p:blipFill>
        <p:spPr>
          <a:xfrm>
            <a:off x="5426970" y="1037683"/>
            <a:ext cx="6478240" cy="2324100"/>
          </a:xfrm>
          <a:prstGeom prst="rect">
            <a:avLst/>
          </a:prstGeom>
        </p:spPr>
      </p:pic>
      <p:pic>
        <p:nvPicPr>
          <p:cNvPr id="3" name="图片 2">
            <a:extLst>
              <a:ext uri="{FF2B5EF4-FFF2-40B4-BE49-F238E27FC236}">
                <a16:creationId xmlns:a16="http://schemas.microsoft.com/office/drawing/2014/main" id="{A6544A3F-E999-4C4D-BF3C-1D6E1D40A20A}"/>
              </a:ext>
            </a:extLst>
          </p:cNvPr>
          <p:cNvPicPr>
            <a:picLocks noChangeAspect="1"/>
          </p:cNvPicPr>
          <p:nvPr/>
        </p:nvPicPr>
        <p:blipFill>
          <a:blip r:embed="rId4"/>
          <a:stretch>
            <a:fillRect/>
          </a:stretch>
        </p:blipFill>
        <p:spPr>
          <a:xfrm>
            <a:off x="5699980" y="3786575"/>
            <a:ext cx="3629025" cy="2552700"/>
          </a:xfrm>
          <a:prstGeom prst="rect">
            <a:avLst/>
          </a:prstGeom>
        </p:spPr>
      </p:pic>
    </p:spTree>
    <p:extLst>
      <p:ext uri="{BB962C8B-B14F-4D97-AF65-F5344CB8AC3E}">
        <p14:creationId xmlns:p14="http://schemas.microsoft.com/office/powerpoint/2010/main" val="1021500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4862870"/>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b="1" dirty="0">
                <a:solidFill>
                  <a:srgbClr val="231F20"/>
                </a:solidFill>
                <a:latin typeface="AdvTTec37d199"/>
              </a:rPr>
              <a:t>主要结论一：</a:t>
            </a:r>
            <a:endParaRPr lang="en-US" altLang="zh-CN" b="1" dirty="0">
              <a:solidFill>
                <a:srgbClr val="231F20"/>
              </a:solidFill>
              <a:latin typeface="AdvTTec37d199"/>
            </a:endParaRPr>
          </a:p>
          <a:p>
            <a:r>
              <a:rPr lang="zh-CN" altLang="en-US" dirty="0">
                <a:solidFill>
                  <a:srgbClr val="231F20"/>
                </a:solidFill>
                <a:latin typeface="AdvTTec37d199"/>
              </a:rPr>
              <a:t>基于单个</a:t>
            </a:r>
            <a:r>
              <a:rPr lang="en-US" altLang="zh-CN" dirty="0">
                <a:solidFill>
                  <a:srgbClr val="231F20"/>
                </a:solidFill>
                <a:latin typeface="AdvTTec37d199"/>
              </a:rPr>
              <a:t>trial</a:t>
            </a:r>
            <a:r>
              <a:rPr lang="zh-CN" altLang="en-US" dirty="0">
                <a:solidFill>
                  <a:srgbClr val="231F20"/>
                </a:solidFill>
                <a:latin typeface="AdvTTec37d199"/>
              </a:rPr>
              <a:t>可以较好解码</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p>
          <a:p>
            <a:r>
              <a:rPr lang="en-US" altLang="zh-CN" dirty="0">
                <a:solidFill>
                  <a:srgbClr val="231F20"/>
                </a:solidFill>
                <a:latin typeface="AdvTTec37d199"/>
              </a:rPr>
              <a:t>C: </a:t>
            </a:r>
          </a:p>
          <a:p>
            <a:r>
              <a:rPr lang="zh-CN" altLang="en-US" dirty="0"/>
              <a:t>基于</a:t>
            </a:r>
            <a:r>
              <a:rPr lang="en-US" altLang="zh-CN" dirty="0"/>
              <a:t>late delay period</a:t>
            </a:r>
            <a:r>
              <a:rPr lang="zh-CN" altLang="en-US" dirty="0"/>
              <a:t>的</a:t>
            </a:r>
            <a:r>
              <a:rPr lang="en-US" altLang="zh-CN" dirty="0"/>
              <a:t>decoder</a:t>
            </a:r>
            <a:r>
              <a:rPr lang="zh-CN" altLang="en-US" dirty="0"/>
              <a:t>学习到的基（后</a:t>
            </a:r>
            <a:r>
              <a:rPr lang="en-US" altLang="zh-CN" dirty="0"/>
              <a:t>SVD</a:t>
            </a:r>
            <a:r>
              <a:rPr lang="zh-CN" altLang="en-US" dirty="0"/>
              <a:t>得到正交的），将整个</a:t>
            </a:r>
            <a:r>
              <a:rPr lang="en-US" altLang="zh-CN" dirty="0"/>
              <a:t>trial</a:t>
            </a:r>
            <a:r>
              <a:rPr lang="zh-CN" altLang="en-US" dirty="0"/>
              <a:t>投影至</a:t>
            </a:r>
            <a:r>
              <a:rPr lang="en-US" altLang="zh-CN" dirty="0"/>
              <a:t>2</a:t>
            </a:r>
            <a:r>
              <a:rPr lang="zh-CN" altLang="en-US" dirty="0"/>
              <a:t>维，可视化基于</a:t>
            </a:r>
            <a:r>
              <a:rPr lang="en-US" altLang="zh-CN" dirty="0"/>
              <a:t>trial</a:t>
            </a:r>
            <a:r>
              <a:rPr lang="zh-CN" altLang="en-US" dirty="0"/>
              <a:t>的动态性</a:t>
            </a:r>
            <a:endParaRPr lang="en-US" altLang="zh-CN" dirty="0"/>
          </a:p>
          <a:p>
            <a:r>
              <a:rPr lang="en-US" altLang="zh-CN" dirty="0"/>
              <a:t>6</a:t>
            </a:r>
            <a:r>
              <a:rPr lang="zh-CN" altLang="en-US" dirty="0"/>
              <a:t>个</a:t>
            </a:r>
            <a:r>
              <a:rPr lang="en-US" altLang="zh-CN" dirty="0"/>
              <a:t>item</a:t>
            </a:r>
            <a:r>
              <a:rPr lang="zh-CN" altLang="en-US" dirty="0"/>
              <a:t>可以被较好分开且保持了空间结果</a:t>
            </a:r>
            <a:endParaRPr lang="en-US" altLang="zh-CN" dirty="0"/>
          </a:p>
          <a:p>
            <a:endParaRPr lang="en-US" altLang="zh-CN" dirty="0"/>
          </a:p>
          <a:p>
            <a:endParaRPr lang="en-US" altLang="zh-CN" dirty="0">
              <a:solidFill>
                <a:srgbClr val="231F20"/>
              </a:solidFill>
              <a:latin typeface="AdvTTec37d199"/>
            </a:endParaRPr>
          </a:p>
        </p:txBody>
      </p:sp>
      <p:pic>
        <p:nvPicPr>
          <p:cNvPr id="5" name="图片 4">
            <a:extLst>
              <a:ext uri="{FF2B5EF4-FFF2-40B4-BE49-F238E27FC236}">
                <a16:creationId xmlns:a16="http://schemas.microsoft.com/office/drawing/2014/main" id="{F254A6FA-1DF3-44A2-992A-D91C6DF1DAA0}"/>
              </a:ext>
            </a:extLst>
          </p:cNvPr>
          <p:cNvPicPr>
            <a:picLocks noChangeAspect="1"/>
          </p:cNvPicPr>
          <p:nvPr/>
        </p:nvPicPr>
        <p:blipFill>
          <a:blip r:embed="rId3"/>
          <a:stretch>
            <a:fillRect/>
          </a:stretch>
        </p:blipFill>
        <p:spPr>
          <a:xfrm>
            <a:off x="4784891" y="1233234"/>
            <a:ext cx="7083420" cy="2343585"/>
          </a:xfrm>
          <a:prstGeom prst="rect">
            <a:avLst/>
          </a:prstGeom>
        </p:spPr>
      </p:pic>
    </p:spTree>
    <p:extLst>
      <p:ext uri="{BB962C8B-B14F-4D97-AF65-F5344CB8AC3E}">
        <p14:creationId xmlns:p14="http://schemas.microsoft.com/office/powerpoint/2010/main" val="12911757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SUMMARY</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7" y="1221957"/>
            <a:ext cx="11048663" cy="4968777"/>
          </a:xfrm>
          <a:prstGeom prst="rect">
            <a:avLst/>
          </a:prstGeom>
        </p:spPr>
        <p:txBody>
          <a:bodyPr vert="horz" lIns="135005" tIns="67502" rIns="135005" bIns="67502"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r>
              <a:rPr kumimoji="1" lang="zh-CN" altLang="en-US" b="1" dirty="0">
                <a:solidFill>
                  <a:schemeClr val="accent1">
                    <a:lumMod val="50000"/>
                  </a:schemeClr>
                </a:solidFill>
                <a:latin typeface="Times New Roman" panose="02020603050405020304" pitchFamily="18" charset="0"/>
                <a:cs typeface="Times New Roman" panose="02020603050405020304" pitchFamily="18" charset="0"/>
              </a:rPr>
              <a:t>目标：</a:t>
            </a:r>
            <a:r>
              <a:rPr lang="zh-CN" altLang="en-US" dirty="0"/>
              <a:t>大脑如何将序列存储在记忆中仍然未知。我们使用双光子钙成像记录猕猴前额叶皮层中数千个神经元的神经编码，研究了序列工作记忆的神经编码。</a:t>
            </a:r>
            <a:endParaRPr lang="en-US" altLang="zh-CN" sz="1700" dirty="0"/>
          </a:p>
          <a:p>
            <a:pPr marL="457200" lvl="1" indent="0">
              <a:lnSpc>
                <a:spcPct val="150000"/>
              </a:lnSpc>
              <a:buNone/>
            </a:pPr>
            <a:r>
              <a:rPr kumimoji="1" lang="zh-CN" altLang="en-US" b="1" dirty="0">
                <a:solidFill>
                  <a:schemeClr val="accent1">
                    <a:lumMod val="50000"/>
                  </a:schemeClr>
                </a:solidFill>
                <a:latin typeface="Times New Roman" panose="02020603050405020304" pitchFamily="18" charset="0"/>
                <a:cs typeface="Times New Roman" panose="02020603050405020304" pitchFamily="18" charset="0"/>
              </a:rPr>
              <a:t>方法：</a:t>
            </a:r>
            <a:r>
              <a:rPr lang="zh-CN" altLang="en-US" dirty="0"/>
              <a:t>将高维神经状态空间分解成低维子空间的和</a:t>
            </a:r>
            <a:endParaRPr lang="en-US" altLang="zh-CN" dirty="0"/>
          </a:p>
          <a:p>
            <a:pPr marL="457200" lvl="1" indent="0">
              <a:lnSpc>
                <a:spcPct val="150000"/>
              </a:lnSpc>
              <a:buNone/>
            </a:pPr>
            <a:r>
              <a:rPr kumimoji="1" lang="zh-CN" altLang="en-US" b="1" dirty="0">
                <a:solidFill>
                  <a:schemeClr val="accent1">
                    <a:lumMod val="50000"/>
                  </a:schemeClr>
                </a:solidFill>
                <a:latin typeface="Times New Roman" panose="02020603050405020304" pitchFamily="18" charset="0"/>
                <a:cs typeface="Times New Roman" panose="02020603050405020304" pitchFamily="18" charset="0"/>
              </a:rPr>
              <a:t>主要结果：</a:t>
            </a:r>
            <a:endParaRPr kumimoji="1" lang="en-US" altLang="zh-CN" b="1" dirty="0">
              <a:solidFill>
                <a:schemeClr val="accent1">
                  <a:lumMod val="50000"/>
                </a:schemeClr>
              </a:solidFill>
              <a:latin typeface="Times New Roman" panose="02020603050405020304" pitchFamily="18" charset="0"/>
              <a:cs typeface="Times New Roman" panose="02020603050405020304" pitchFamily="18" charset="0"/>
            </a:endParaRPr>
          </a:p>
          <a:p>
            <a:pPr lvl="1">
              <a:lnSpc>
                <a:spcPct val="150000"/>
              </a:lnSpc>
            </a:pPr>
            <a:r>
              <a:rPr lang="zh-CN" altLang="en-US" dirty="0"/>
              <a:t>存在一种规则几何组织形式：在延迟期间，高维神经状态空间可以分解成</a:t>
            </a:r>
            <a:r>
              <a:rPr lang="zh-CN" altLang="en-US" b="1" dirty="0"/>
              <a:t>低维子空间之和</a:t>
            </a:r>
            <a:r>
              <a:rPr lang="zh-CN" altLang="en-US" dirty="0"/>
              <a:t>，</a:t>
            </a:r>
            <a:r>
              <a:rPr lang="zh-CN" altLang="en-US" b="1" dirty="0"/>
              <a:t>每个子空间存储给定序数等级的空间位置</a:t>
            </a:r>
            <a:r>
              <a:rPr lang="zh-CN" altLang="en-US" dirty="0"/>
              <a:t>，这可以</a:t>
            </a:r>
            <a:r>
              <a:rPr lang="zh-CN" altLang="en-US" b="1" dirty="0"/>
              <a:t>推广到新的序列</a:t>
            </a:r>
            <a:r>
              <a:rPr lang="zh-CN" altLang="en-US" dirty="0"/>
              <a:t>并解释猴子的行为。</a:t>
            </a:r>
            <a:endParaRPr lang="en-US" altLang="zh-CN" dirty="0"/>
          </a:p>
          <a:p>
            <a:pPr lvl="1">
              <a:lnSpc>
                <a:spcPct val="150000"/>
              </a:lnSpc>
            </a:pPr>
            <a:r>
              <a:rPr lang="zh-CN" altLang="en-US" dirty="0"/>
              <a:t>等级子空间分布在大量重叠的神经群中，序数和空间信息的</a:t>
            </a:r>
            <a:r>
              <a:rPr lang="zh-CN" altLang="en-US" b="1" dirty="0"/>
              <a:t>整合发生在整个神经群的层次</a:t>
            </a:r>
            <a:r>
              <a:rPr lang="zh-CN" altLang="en-US" dirty="0"/>
              <a:t>上而不是在单个神经元内部。</a:t>
            </a:r>
            <a:endParaRPr lang="en-US" altLang="zh-CN" dirty="0"/>
          </a:p>
          <a:p>
            <a:pPr lvl="1">
              <a:lnSpc>
                <a:spcPct val="150000"/>
              </a:lnSpc>
            </a:pPr>
            <a:r>
              <a:rPr lang="zh-CN" altLang="en-US" dirty="0"/>
              <a:t>因此，简单的表示几何形式是序列工作记忆的基础。</a:t>
            </a:r>
            <a:endParaRPr lang="en-US" altLang="zh-CN" sz="1900" dirty="0"/>
          </a:p>
        </p:txBody>
      </p:sp>
    </p:spTree>
    <p:extLst>
      <p:ext uri="{BB962C8B-B14F-4D97-AF65-F5344CB8AC3E}">
        <p14:creationId xmlns:p14="http://schemas.microsoft.com/office/powerpoint/2010/main" val="3725341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754874"/>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b="1" dirty="0">
                <a:solidFill>
                  <a:srgbClr val="231F20"/>
                </a:solidFill>
                <a:latin typeface="AdvTTec37d199"/>
              </a:rPr>
              <a:t>主要结论二：</a:t>
            </a:r>
            <a:endParaRPr lang="en-US" altLang="zh-CN" b="1" dirty="0">
              <a:solidFill>
                <a:srgbClr val="231F20"/>
              </a:solidFill>
              <a:latin typeface="AdvTTec37d199"/>
            </a:endParaRPr>
          </a:p>
          <a:p>
            <a:r>
              <a:rPr lang="en-US" altLang="zh-CN" dirty="0">
                <a:solidFill>
                  <a:srgbClr val="231F20"/>
                </a:solidFill>
                <a:latin typeface="AdvTTec37d199"/>
              </a:rPr>
              <a:t>Rank</a:t>
            </a:r>
            <a:r>
              <a:rPr lang="zh-CN" altLang="en-US" dirty="0">
                <a:solidFill>
                  <a:srgbClr val="231F20"/>
                </a:solidFill>
                <a:latin typeface="AdvTTec37d199"/>
              </a:rPr>
              <a:t>之间的子空间独立</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p>
          <a:p>
            <a:r>
              <a:rPr lang="en-US" altLang="zh-CN" dirty="0">
                <a:solidFill>
                  <a:srgbClr val="231F20"/>
                </a:solidFill>
                <a:latin typeface="AdvTTec37d199"/>
              </a:rPr>
              <a:t>S6C: </a:t>
            </a:r>
            <a:r>
              <a:rPr lang="zh-CN" altLang="en-US" dirty="0">
                <a:solidFill>
                  <a:srgbClr val="231F20"/>
                </a:solidFill>
                <a:latin typeface="AdvTTec37d199"/>
              </a:rPr>
              <a:t>跨</a:t>
            </a:r>
            <a:r>
              <a:rPr lang="en-US" altLang="zh-CN" dirty="0">
                <a:solidFill>
                  <a:srgbClr val="231F20"/>
                </a:solidFill>
                <a:latin typeface="AdvTTec37d199"/>
              </a:rPr>
              <a:t>rank</a:t>
            </a:r>
            <a:r>
              <a:rPr lang="zh-CN" altLang="en-US" dirty="0">
                <a:solidFill>
                  <a:srgbClr val="231F20"/>
                </a:solidFill>
                <a:latin typeface="AdvTTec37d199"/>
              </a:rPr>
              <a:t>的解码性能很差</a:t>
            </a:r>
            <a:endParaRPr lang="en-US" altLang="zh-CN" dirty="0">
              <a:solidFill>
                <a:srgbClr val="231F20"/>
              </a:solidFill>
              <a:latin typeface="AdvTTec37d199"/>
            </a:endParaRPr>
          </a:p>
          <a:p>
            <a:r>
              <a:rPr lang="en-US" altLang="zh-CN" dirty="0">
                <a:solidFill>
                  <a:srgbClr val="231F20"/>
                </a:solidFill>
                <a:latin typeface="AdvTTec37d199"/>
              </a:rPr>
              <a:t>S6D: </a:t>
            </a:r>
            <a:r>
              <a:rPr lang="zh-CN" altLang="en-US" dirty="0">
                <a:solidFill>
                  <a:srgbClr val="231F20"/>
                </a:solidFill>
                <a:latin typeface="AdvTTec37d199"/>
              </a:rPr>
              <a:t>跨时间和</a:t>
            </a:r>
            <a:r>
              <a:rPr lang="en-US" altLang="zh-CN" dirty="0">
                <a:solidFill>
                  <a:srgbClr val="231F20"/>
                </a:solidFill>
                <a:latin typeface="AdvTTec37d199"/>
              </a:rPr>
              <a:t>rank</a:t>
            </a:r>
            <a:r>
              <a:rPr lang="zh-CN" altLang="en-US" dirty="0">
                <a:solidFill>
                  <a:srgbClr val="231F20"/>
                </a:solidFill>
                <a:latin typeface="AdvTTec37d199"/>
              </a:rPr>
              <a:t>能解释的数据方差很小</a:t>
            </a:r>
            <a:endParaRPr lang="en-US" altLang="zh-CN" dirty="0">
              <a:solidFill>
                <a:srgbClr val="231F20"/>
              </a:solidFill>
              <a:latin typeface="AdvTTec37d199"/>
            </a:endParaRPr>
          </a:p>
          <a:p>
            <a:endParaRPr lang="en-US" altLang="zh-CN" dirty="0"/>
          </a:p>
          <a:p>
            <a:endParaRPr lang="en-US" altLang="zh-CN" dirty="0">
              <a:solidFill>
                <a:srgbClr val="231F20"/>
              </a:solidFill>
              <a:latin typeface="AdvTTec37d199"/>
            </a:endParaRPr>
          </a:p>
        </p:txBody>
      </p:sp>
      <p:pic>
        <p:nvPicPr>
          <p:cNvPr id="6" name="图片 5">
            <a:extLst>
              <a:ext uri="{FF2B5EF4-FFF2-40B4-BE49-F238E27FC236}">
                <a16:creationId xmlns:a16="http://schemas.microsoft.com/office/drawing/2014/main" id="{DF9033F9-3A4D-4893-A0C3-25612C920150}"/>
              </a:ext>
            </a:extLst>
          </p:cNvPr>
          <p:cNvPicPr>
            <a:picLocks noChangeAspect="1"/>
          </p:cNvPicPr>
          <p:nvPr/>
        </p:nvPicPr>
        <p:blipFill>
          <a:blip r:embed="rId3"/>
          <a:stretch>
            <a:fillRect/>
          </a:stretch>
        </p:blipFill>
        <p:spPr>
          <a:xfrm>
            <a:off x="5060106" y="1221958"/>
            <a:ext cx="6087753" cy="5158570"/>
          </a:xfrm>
          <a:prstGeom prst="rect">
            <a:avLst/>
          </a:prstGeom>
        </p:spPr>
      </p:pic>
    </p:spTree>
    <p:extLst>
      <p:ext uri="{BB962C8B-B14F-4D97-AF65-F5344CB8AC3E}">
        <p14:creationId xmlns:p14="http://schemas.microsoft.com/office/powerpoint/2010/main" val="3283236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rank subspaces at the single-trial level in individual FOVs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4869945" cy="1508105"/>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验证上述平均得到的神经表征上是否</a:t>
            </a:r>
            <a:r>
              <a:rPr lang="zh-CN" altLang="en-US" b="1" dirty="0">
                <a:solidFill>
                  <a:srgbClr val="231F20"/>
                </a:solidFill>
                <a:latin typeface="AdvTTec37d199"/>
              </a:rPr>
              <a:t>在单个</a:t>
            </a:r>
            <a:r>
              <a:rPr lang="en-US" altLang="zh-CN" b="1" dirty="0">
                <a:solidFill>
                  <a:srgbClr val="231F20"/>
                </a:solidFill>
                <a:latin typeface="AdvTTec37d199"/>
              </a:rPr>
              <a:t>trial</a:t>
            </a:r>
            <a:r>
              <a:rPr lang="zh-CN" altLang="en-US" b="1" dirty="0">
                <a:solidFill>
                  <a:srgbClr val="231F20"/>
                </a:solidFill>
                <a:latin typeface="AdvTTec37d199"/>
              </a:rPr>
              <a:t>中有效</a:t>
            </a:r>
            <a:endParaRPr lang="en-US" altLang="zh-CN" b="1" dirty="0">
              <a:solidFill>
                <a:srgbClr val="231F20"/>
              </a:solidFill>
              <a:latin typeface="AdvTTec37d199"/>
            </a:endParaRPr>
          </a:p>
          <a:p>
            <a:endParaRPr lang="en-US" altLang="zh-CN" dirty="0">
              <a:solidFill>
                <a:srgbClr val="231F20"/>
              </a:solidFill>
              <a:latin typeface="AdvTTec37d199"/>
            </a:endParaRPr>
          </a:p>
          <a:p>
            <a:endParaRPr lang="en-US" altLang="zh-CN" dirty="0">
              <a:solidFill>
                <a:srgbClr val="231F20"/>
              </a:solidFill>
              <a:latin typeface="AdvTTec37d199"/>
            </a:endParaRPr>
          </a:p>
        </p:txBody>
      </p:sp>
      <p:pic>
        <p:nvPicPr>
          <p:cNvPr id="3" name="图片 2">
            <a:extLst>
              <a:ext uri="{FF2B5EF4-FFF2-40B4-BE49-F238E27FC236}">
                <a16:creationId xmlns:a16="http://schemas.microsoft.com/office/drawing/2014/main" id="{A78607F1-3A0A-4303-835A-F94F3F8293FF}"/>
              </a:ext>
            </a:extLst>
          </p:cNvPr>
          <p:cNvPicPr>
            <a:picLocks noChangeAspect="1"/>
          </p:cNvPicPr>
          <p:nvPr/>
        </p:nvPicPr>
        <p:blipFill>
          <a:blip r:embed="rId3"/>
          <a:stretch>
            <a:fillRect/>
          </a:stretch>
        </p:blipFill>
        <p:spPr>
          <a:xfrm>
            <a:off x="1170030" y="2860280"/>
            <a:ext cx="10410092" cy="3684760"/>
          </a:xfrm>
          <a:prstGeom prst="rect">
            <a:avLst/>
          </a:prstGeom>
        </p:spPr>
      </p:pic>
      <p:sp>
        <p:nvSpPr>
          <p:cNvPr id="4" name="矩形 3">
            <a:extLst>
              <a:ext uri="{FF2B5EF4-FFF2-40B4-BE49-F238E27FC236}">
                <a16:creationId xmlns:a16="http://schemas.microsoft.com/office/drawing/2014/main" id="{1AC58645-F405-4E32-86B6-D179BEFB59E4}"/>
              </a:ext>
            </a:extLst>
          </p:cNvPr>
          <p:cNvSpPr/>
          <p:nvPr/>
        </p:nvSpPr>
        <p:spPr>
          <a:xfrm>
            <a:off x="852949" y="2068256"/>
            <a:ext cx="6096000" cy="646331"/>
          </a:xfrm>
          <a:prstGeom prst="rect">
            <a:avLst/>
          </a:prstGeom>
        </p:spPr>
        <p:txBody>
          <a:bodyPr>
            <a:spAutoFit/>
          </a:bodyPr>
          <a:lstStyle/>
          <a:p>
            <a:r>
              <a:rPr lang="zh-CN" altLang="en-US" b="1" dirty="0">
                <a:solidFill>
                  <a:srgbClr val="231F20"/>
                </a:solidFill>
                <a:latin typeface="AdvTTec37d199"/>
              </a:rPr>
              <a:t>主要结论三：</a:t>
            </a:r>
            <a:endParaRPr lang="en-US" altLang="zh-CN" b="1" dirty="0">
              <a:solidFill>
                <a:srgbClr val="231F20"/>
              </a:solidFill>
              <a:latin typeface="AdvTTec37d199"/>
            </a:endParaRPr>
          </a:p>
          <a:p>
            <a:r>
              <a:rPr lang="zh-CN" altLang="en-US" dirty="0">
                <a:solidFill>
                  <a:srgbClr val="231F20"/>
                </a:solidFill>
                <a:latin typeface="AdvTTec37d199"/>
              </a:rPr>
              <a:t>模型可以泛化到未训练的序列上</a:t>
            </a:r>
            <a:endParaRPr lang="en-US" altLang="zh-CN" dirty="0">
              <a:solidFill>
                <a:srgbClr val="231F20"/>
              </a:solidFill>
              <a:latin typeface="AdvTTec37d199"/>
            </a:endParaRPr>
          </a:p>
        </p:txBody>
      </p:sp>
      <p:sp>
        <p:nvSpPr>
          <p:cNvPr id="5" name="矩形 4">
            <a:extLst>
              <a:ext uri="{FF2B5EF4-FFF2-40B4-BE49-F238E27FC236}">
                <a16:creationId xmlns:a16="http://schemas.microsoft.com/office/drawing/2014/main" id="{55AFFF0E-82A1-4B24-9DC3-102F443FF329}"/>
              </a:ext>
            </a:extLst>
          </p:cNvPr>
          <p:cNvSpPr/>
          <p:nvPr/>
        </p:nvSpPr>
        <p:spPr>
          <a:xfrm>
            <a:off x="5844881" y="1000378"/>
            <a:ext cx="6096000" cy="1785104"/>
          </a:xfrm>
          <a:prstGeom prst="rect">
            <a:avLst/>
          </a:prstGeom>
        </p:spPr>
        <p:txBody>
          <a:bodyPr>
            <a:spAutoFit/>
          </a:bodyPr>
          <a:lstStyle/>
          <a:p>
            <a:r>
              <a:rPr lang="zh-CN" altLang="en-US" sz="2000" b="1" dirty="0">
                <a:solidFill>
                  <a:srgbClr val="231F20"/>
                </a:solidFill>
                <a:latin typeface="AdvTTec37d199"/>
              </a:rPr>
              <a:t>主要结果：</a:t>
            </a:r>
          </a:p>
          <a:p>
            <a:r>
              <a:rPr lang="en-US" altLang="zh-CN" dirty="0">
                <a:solidFill>
                  <a:srgbClr val="231F20"/>
                </a:solidFill>
                <a:latin typeface="AdvTTec37d199"/>
              </a:rPr>
              <a:t>E: </a:t>
            </a:r>
            <a:r>
              <a:rPr lang="zh-CN" altLang="en-US" dirty="0">
                <a:solidFill>
                  <a:srgbClr val="231F20"/>
                </a:solidFill>
                <a:latin typeface="AdvTTec37d199"/>
              </a:rPr>
              <a:t>泛化到未训练的</a:t>
            </a:r>
            <a:r>
              <a:rPr lang="en-US" altLang="zh-CN" dirty="0">
                <a:solidFill>
                  <a:srgbClr val="231F20"/>
                </a:solidFill>
                <a:latin typeface="AdvTTec37d199"/>
              </a:rPr>
              <a:t>sequence</a:t>
            </a:r>
          </a:p>
          <a:p>
            <a:r>
              <a:rPr lang="en-US" altLang="zh-CN" dirty="0">
                <a:solidFill>
                  <a:srgbClr val="231F20"/>
                </a:solidFill>
                <a:latin typeface="AdvTTec37d199"/>
              </a:rPr>
              <a:t>F: </a:t>
            </a:r>
            <a:r>
              <a:rPr lang="zh-CN" altLang="en-US" dirty="0">
                <a:solidFill>
                  <a:srgbClr val="231F20"/>
                </a:solidFill>
                <a:latin typeface="AdvTTec37d199"/>
              </a:rPr>
              <a:t>长度为</a:t>
            </a:r>
            <a:r>
              <a:rPr lang="en-US" altLang="zh-CN" dirty="0">
                <a:solidFill>
                  <a:srgbClr val="231F20"/>
                </a:solidFill>
                <a:latin typeface="AdvTTec37d199"/>
              </a:rPr>
              <a:t>2</a:t>
            </a:r>
            <a:r>
              <a:rPr lang="zh-CN" altLang="en-US" dirty="0">
                <a:solidFill>
                  <a:srgbClr val="231F20"/>
                </a:solidFill>
                <a:latin typeface="AdvTTec37d199"/>
              </a:rPr>
              <a:t>的训练泛化到长度为</a:t>
            </a:r>
            <a:r>
              <a:rPr lang="en-US" altLang="zh-CN" dirty="0">
                <a:solidFill>
                  <a:srgbClr val="231F20"/>
                </a:solidFill>
                <a:latin typeface="AdvTTec37d199"/>
              </a:rPr>
              <a:t>3</a:t>
            </a:r>
            <a:r>
              <a:rPr lang="zh-CN" altLang="en-US" dirty="0">
                <a:solidFill>
                  <a:srgbClr val="231F20"/>
                </a:solidFill>
                <a:latin typeface="AdvTTec37d199"/>
              </a:rPr>
              <a:t>的序列</a:t>
            </a:r>
            <a:endParaRPr lang="en-US" altLang="zh-CN" dirty="0">
              <a:solidFill>
                <a:srgbClr val="231F20"/>
              </a:solidFill>
              <a:latin typeface="AdvTTec37d199"/>
            </a:endParaRPr>
          </a:p>
          <a:p>
            <a:r>
              <a:rPr lang="en-US" altLang="zh-CN" dirty="0"/>
              <a:t>G:</a:t>
            </a:r>
            <a:r>
              <a:rPr lang="zh-CN" altLang="en-US" dirty="0">
                <a:solidFill>
                  <a:srgbClr val="231F20"/>
                </a:solidFill>
                <a:latin typeface="AdvTTec37d199"/>
              </a:rPr>
              <a:t>长度为</a:t>
            </a:r>
            <a:r>
              <a:rPr lang="en-US" altLang="zh-CN" dirty="0">
                <a:solidFill>
                  <a:srgbClr val="231F20"/>
                </a:solidFill>
                <a:latin typeface="AdvTTec37d199"/>
              </a:rPr>
              <a:t>3</a:t>
            </a:r>
            <a:r>
              <a:rPr lang="zh-CN" altLang="en-US" dirty="0">
                <a:solidFill>
                  <a:srgbClr val="231F20"/>
                </a:solidFill>
                <a:latin typeface="AdvTTec37d199"/>
              </a:rPr>
              <a:t>的训练泛化到长度为</a:t>
            </a:r>
            <a:r>
              <a:rPr lang="en-US" altLang="zh-CN" dirty="0">
                <a:solidFill>
                  <a:srgbClr val="231F20"/>
                </a:solidFill>
                <a:latin typeface="AdvTTec37d199"/>
              </a:rPr>
              <a:t>2</a:t>
            </a:r>
            <a:r>
              <a:rPr lang="zh-CN" altLang="en-US" dirty="0">
                <a:solidFill>
                  <a:srgbClr val="231F20"/>
                </a:solidFill>
                <a:latin typeface="AdvTTec37d199"/>
              </a:rPr>
              <a:t>的序列</a:t>
            </a:r>
            <a:endParaRPr lang="en-US" altLang="zh-CN" dirty="0">
              <a:solidFill>
                <a:srgbClr val="231F20"/>
              </a:solidFill>
              <a:latin typeface="AdvTTec37d199"/>
            </a:endParaRPr>
          </a:p>
          <a:p>
            <a:r>
              <a:rPr lang="en-US" altLang="zh-CN" dirty="0">
                <a:solidFill>
                  <a:srgbClr val="231F20"/>
                </a:solidFill>
                <a:latin typeface="AdvTTec37d199"/>
              </a:rPr>
              <a:t>H:</a:t>
            </a:r>
            <a:r>
              <a:rPr lang="zh-CN" altLang="en-US" dirty="0">
                <a:solidFill>
                  <a:srgbClr val="231F20"/>
                </a:solidFill>
                <a:latin typeface="AdvTTec37d199"/>
              </a:rPr>
              <a:t>成功的</a:t>
            </a:r>
            <a:r>
              <a:rPr lang="en-US" altLang="zh-CN" dirty="0">
                <a:solidFill>
                  <a:srgbClr val="231F20"/>
                </a:solidFill>
                <a:latin typeface="AdvTTec37d199"/>
              </a:rPr>
              <a:t>trial</a:t>
            </a:r>
            <a:r>
              <a:rPr lang="zh-CN" altLang="en-US" dirty="0">
                <a:solidFill>
                  <a:srgbClr val="231F20"/>
                </a:solidFill>
                <a:latin typeface="AdvTTec37d199"/>
              </a:rPr>
              <a:t>泛化到失败但是对应</a:t>
            </a:r>
            <a:r>
              <a:rPr lang="en-US" altLang="zh-CN" dirty="0">
                <a:solidFill>
                  <a:srgbClr val="231F20"/>
                </a:solidFill>
                <a:latin typeface="AdvTTec37d199"/>
              </a:rPr>
              <a:t>rank</a:t>
            </a:r>
            <a:r>
              <a:rPr lang="zh-CN" altLang="en-US" dirty="0">
                <a:solidFill>
                  <a:srgbClr val="231F20"/>
                </a:solidFill>
                <a:latin typeface="AdvTTec37d199"/>
              </a:rPr>
              <a:t>和</a:t>
            </a:r>
            <a:r>
              <a:rPr lang="en-US" altLang="zh-CN" dirty="0">
                <a:solidFill>
                  <a:srgbClr val="231F20"/>
                </a:solidFill>
                <a:latin typeface="AdvTTec37d199"/>
              </a:rPr>
              <a:t>item</a:t>
            </a:r>
            <a:r>
              <a:rPr lang="zh-CN" altLang="en-US" dirty="0">
                <a:solidFill>
                  <a:srgbClr val="231F20"/>
                </a:solidFill>
                <a:latin typeface="AdvTTec37d199"/>
              </a:rPr>
              <a:t>都正确的子序列上</a:t>
            </a:r>
            <a:endParaRPr lang="en-US" altLang="zh-CN" dirty="0"/>
          </a:p>
        </p:txBody>
      </p:sp>
    </p:spTree>
    <p:extLst>
      <p:ext uri="{BB962C8B-B14F-4D97-AF65-F5344CB8AC3E}">
        <p14:creationId xmlns:p14="http://schemas.microsoft.com/office/powerpoint/2010/main" val="633807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The geometry of SWM explains sequence behavior</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5075393" cy="5755422"/>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解释序列间神经表征的特性与行为之间的关系</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zh-CN" altLang="en-US" sz="2000" b="1" dirty="0">
                <a:solidFill>
                  <a:srgbClr val="231F20"/>
                </a:solidFill>
                <a:latin typeface="AdvTTec37d199"/>
              </a:rPr>
              <a:t>神经信号序列空间的特性：</a:t>
            </a:r>
            <a:endParaRPr lang="en-US" altLang="zh-CN" sz="2000" b="1" dirty="0">
              <a:solidFill>
                <a:srgbClr val="231F20"/>
              </a:solidFill>
              <a:latin typeface="AdvTTec37d199"/>
            </a:endParaRPr>
          </a:p>
          <a:p>
            <a:r>
              <a:rPr lang="zh-CN" altLang="en-US" dirty="0"/>
              <a:t>首先，等级之间的神经重叠随着序列增加：等级</a:t>
            </a:r>
            <a:r>
              <a:rPr lang="en-US" altLang="zh-CN" dirty="0"/>
              <a:t>2</a:t>
            </a:r>
            <a:r>
              <a:rPr lang="zh-CN" altLang="en-US" dirty="0"/>
              <a:t>和等级</a:t>
            </a:r>
            <a:r>
              <a:rPr lang="en-US" altLang="zh-CN" dirty="0"/>
              <a:t>3</a:t>
            </a:r>
            <a:r>
              <a:rPr lang="zh-CN" altLang="en-US" dirty="0"/>
              <a:t>之间的</a:t>
            </a:r>
            <a:r>
              <a:rPr lang="en-US" altLang="zh-CN" dirty="0"/>
              <a:t>VAF</a:t>
            </a:r>
            <a:r>
              <a:rPr lang="zh-CN" altLang="en-US" dirty="0"/>
              <a:t>比率大于等级</a:t>
            </a:r>
            <a:r>
              <a:rPr lang="en-US" altLang="zh-CN" dirty="0"/>
              <a:t>1</a:t>
            </a:r>
            <a:r>
              <a:rPr lang="zh-CN" altLang="en-US" dirty="0"/>
              <a:t>和等级</a:t>
            </a:r>
            <a:r>
              <a:rPr lang="en-US" altLang="zh-CN" dirty="0"/>
              <a:t>2</a:t>
            </a:r>
            <a:r>
              <a:rPr lang="zh-CN" altLang="en-US" dirty="0"/>
              <a:t>之间的比率。</a:t>
            </a:r>
            <a:endParaRPr lang="en-US" altLang="zh-CN" dirty="0"/>
          </a:p>
          <a:p>
            <a:r>
              <a:rPr lang="zh-CN" altLang="en-US" dirty="0"/>
              <a:t>其次，相邻等级的重叠更大：相邻等级之间的</a:t>
            </a:r>
            <a:r>
              <a:rPr lang="en-US" altLang="zh-CN" dirty="0"/>
              <a:t>VAF</a:t>
            </a:r>
            <a:r>
              <a:rPr lang="zh-CN" altLang="en-US" dirty="0"/>
              <a:t>比率（</a:t>
            </a:r>
            <a:r>
              <a:rPr lang="en-US" altLang="zh-CN" dirty="0"/>
              <a:t>rank-1</a:t>
            </a:r>
            <a:r>
              <a:rPr lang="zh-CN" altLang="en-US" dirty="0"/>
              <a:t>与</a:t>
            </a:r>
            <a:r>
              <a:rPr lang="en-US" altLang="zh-CN" dirty="0"/>
              <a:t>rank-2</a:t>
            </a:r>
            <a:r>
              <a:rPr lang="zh-CN" altLang="en-US" dirty="0"/>
              <a:t>之间和</a:t>
            </a:r>
            <a:r>
              <a:rPr lang="en-US" altLang="zh-CN" dirty="0"/>
              <a:t>rank-2</a:t>
            </a:r>
            <a:r>
              <a:rPr lang="zh-CN" altLang="en-US" dirty="0"/>
              <a:t>与</a:t>
            </a:r>
            <a:r>
              <a:rPr lang="en-US" altLang="zh-CN" dirty="0"/>
              <a:t>rank-3</a:t>
            </a:r>
            <a:r>
              <a:rPr lang="zh-CN" altLang="en-US" dirty="0"/>
              <a:t>之间）大于远距离等级之间的</a:t>
            </a:r>
            <a:r>
              <a:rPr lang="en-US" altLang="zh-CN" dirty="0"/>
              <a:t>VAF</a:t>
            </a:r>
            <a:r>
              <a:rPr lang="zh-CN" altLang="en-US" dirty="0"/>
              <a:t>比率（</a:t>
            </a:r>
            <a:r>
              <a:rPr lang="en-US" altLang="zh-CN" dirty="0"/>
              <a:t>rank-1</a:t>
            </a:r>
            <a:r>
              <a:rPr lang="zh-CN" altLang="en-US" dirty="0"/>
              <a:t>与</a:t>
            </a:r>
            <a:r>
              <a:rPr lang="en-US" altLang="zh-CN" dirty="0"/>
              <a:t>rank-3</a:t>
            </a:r>
            <a:r>
              <a:rPr lang="zh-CN" altLang="en-US" dirty="0"/>
              <a:t>之间）。</a:t>
            </a:r>
            <a:endParaRPr lang="en-US" altLang="zh-CN" dirty="0"/>
          </a:p>
          <a:p>
            <a:r>
              <a:rPr lang="zh-CN" altLang="en-US" sz="2000" b="1" dirty="0">
                <a:solidFill>
                  <a:srgbClr val="231F20"/>
                </a:solidFill>
                <a:latin typeface="AdvTTec37d199"/>
              </a:rPr>
              <a:t>与行为之间的关系：</a:t>
            </a:r>
            <a:endParaRPr lang="en-US" altLang="zh-CN" sz="2000" b="1" dirty="0">
              <a:solidFill>
                <a:srgbClr val="231F20"/>
              </a:solidFill>
              <a:latin typeface="AdvTTec37d199"/>
            </a:endParaRPr>
          </a:p>
          <a:p>
            <a:r>
              <a:rPr lang="zh-CN" altLang="en-US" dirty="0"/>
              <a:t>首先，相邻等级子空间之间的重叠更大促进了相继序列等级上位置的混淆（图</a:t>
            </a:r>
            <a:r>
              <a:rPr lang="en-US" altLang="zh-CN" dirty="0"/>
              <a:t>1C</a:t>
            </a:r>
            <a:r>
              <a:rPr lang="zh-CN" altLang="en-US" dirty="0"/>
              <a:t>，右边），即大多数回忆命令错误与相邻等级的交换有关。</a:t>
            </a:r>
            <a:endParaRPr lang="en-US" altLang="zh-CN" dirty="0"/>
          </a:p>
          <a:p>
            <a:r>
              <a:rPr lang="zh-CN" altLang="en-US" dirty="0"/>
              <a:t>此外，</a:t>
            </a:r>
            <a:r>
              <a:rPr lang="en-US" altLang="zh-CN" dirty="0"/>
              <a:t>rank</a:t>
            </a:r>
            <a:r>
              <a:rPr lang="zh-CN" altLang="en-US" dirty="0"/>
              <a:t>增加使得成功率下降是因为等级之间的神经重叠随着序列增加（图</a:t>
            </a:r>
            <a:r>
              <a:rPr lang="en-US" altLang="zh-CN" dirty="0"/>
              <a:t>1C</a:t>
            </a:r>
            <a:r>
              <a:rPr lang="zh-CN" altLang="en-US" dirty="0"/>
              <a:t>，右边）。</a:t>
            </a:r>
            <a:endParaRPr lang="en-US" altLang="zh-CN" dirty="0"/>
          </a:p>
          <a:p>
            <a:r>
              <a:rPr lang="zh-CN" altLang="en-US" dirty="0"/>
              <a:t>最后，每个等级子空间中的环形结构也可以解释附近位置的频繁混淆（图</a:t>
            </a:r>
            <a:r>
              <a:rPr lang="en-US" altLang="zh-CN" dirty="0"/>
              <a:t>1C</a:t>
            </a:r>
            <a:r>
              <a:rPr lang="zh-CN" altLang="en-US" dirty="0"/>
              <a:t>，左边）。</a:t>
            </a:r>
            <a:endParaRPr lang="zh-CN" altLang="en-US" sz="2000" b="1" dirty="0">
              <a:solidFill>
                <a:srgbClr val="231F20"/>
              </a:solidFill>
              <a:latin typeface="AdvTTec37d199"/>
            </a:endParaRPr>
          </a:p>
        </p:txBody>
      </p:sp>
      <p:pic>
        <p:nvPicPr>
          <p:cNvPr id="4" name="图片 3">
            <a:extLst>
              <a:ext uri="{FF2B5EF4-FFF2-40B4-BE49-F238E27FC236}">
                <a16:creationId xmlns:a16="http://schemas.microsoft.com/office/drawing/2014/main" id="{ADBBD2C7-00BD-4C52-967E-E9F52F42875D}"/>
              </a:ext>
            </a:extLst>
          </p:cNvPr>
          <p:cNvPicPr>
            <a:picLocks noChangeAspect="1"/>
          </p:cNvPicPr>
          <p:nvPr/>
        </p:nvPicPr>
        <p:blipFill rotWithShape="1">
          <a:blip r:embed="rId3"/>
          <a:srcRect r="4125"/>
          <a:stretch/>
        </p:blipFill>
        <p:spPr>
          <a:xfrm>
            <a:off x="6095926" y="1628445"/>
            <a:ext cx="4947118" cy="2092606"/>
          </a:xfrm>
          <a:prstGeom prst="rect">
            <a:avLst/>
          </a:prstGeom>
        </p:spPr>
      </p:pic>
      <p:pic>
        <p:nvPicPr>
          <p:cNvPr id="5" name="图片 4">
            <a:extLst>
              <a:ext uri="{FF2B5EF4-FFF2-40B4-BE49-F238E27FC236}">
                <a16:creationId xmlns:a16="http://schemas.microsoft.com/office/drawing/2014/main" id="{321D53D0-2B00-4272-AFDA-06A71122579E}"/>
              </a:ext>
            </a:extLst>
          </p:cNvPr>
          <p:cNvPicPr>
            <a:picLocks noChangeAspect="1"/>
          </p:cNvPicPr>
          <p:nvPr/>
        </p:nvPicPr>
        <p:blipFill>
          <a:blip r:embed="rId4"/>
          <a:stretch>
            <a:fillRect/>
          </a:stretch>
        </p:blipFill>
        <p:spPr>
          <a:xfrm>
            <a:off x="5870678" y="4343613"/>
            <a:ext cx="6034531" cy="2202947"/>
          </a:xfrm>
          <a:prstGeom prst="rect">
            <a:avLst/>
          </a:prstGeom>
        </p:spPr>
      </p:pic>
    </p:spTree>
    <p:extLst>
      <p:ext uri="{BB962C8B-B14F-4D97-AF65-F5344CB8AC3E}">
        <p14:creationId xmlns:p14="http://schemas.microsoft.com/office/powerpoint/2010/main" val="32323837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Distributed single-neuron basis of rank subspaces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5324535"/>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分析单个神经元尺度上对子空间的贡献</a:t>
            </a:r>
            <a:endParaRPr lang="en-US" altLang="zh-CN" dirty="0">
              <a:solidFill>
                <a:srgbClr val="231F20"/>
              </a:solidFill>
              <a:latin typeface="AdvTTec37d199"/>
            </a:endParaRPr>
          </a:p>
          <a:p>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方法：</a:t>
            </a:r>
          </a:p>
          <a:p>
            <a:r>
              <a:rPr lang="zh-CN" altLang="en-US" dirty="0">
                <a:solidFill>
                  <a:srgbClr val="231F20"/>
                </a:solidFill>
                <a:latin typeface="AdvTTec37d199"/>
              </a:rPr>
              <a:t>从分布以及单个神经元的空间偏好等特性分析</a:t>
            </a:r>
            <a:endParaRPr lang="en-US" altLang="zh-CN" dirty="0">
              <a:solidFill>
                <a:srgbClr val="231F20"/>
              </a:solidFill>
              <a:latin typeface="AdvTTec37d199"/>
            </a:endParaRPr>
          </a:p>
          <a:p>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zh-CN" altLang="en-US" sz="2000" dirty="0"/>
              <a:t>支撑不同</a:t>
            </a:r>
            <a:r>
              <a:rPr lang="en-US" altLang="zh-CN" sz="2000" dirty="0"/>
              <a:t>rank</a:t>
            </a:r>
            <a:r>
              <a:rPr lang="zh-CN" altLang="en-US" sz="2000" dirty="0"/>
              <a:t>的子空间的神经元广泛分布</a:t>
            </a:r>
            <a:endParaRPr lang="en-US" altLang="zh-CN" sz="2000" dirty="0"/>
          </a:p>
          <a:p>
            <a:r>
              <a:rPr lang="zh-CN" altLang="en-US" sz="2000" dirty="0">
                <a:solidFill>
                  <a:srgbClr val="231F20"/>
                </a:solidFill>
                <a:latin typeface="AdvTTec37d199"/>
              </a:rPr>
              <a:t>简单的</a:t>
            </a:r>
            <a:r>
              <a:rPr lang="en-US" altLang="zh-CN" dirty="0"/>
              <a:t>gain modulation model</a:t>
            </a:r>
            <a:r>
              <a:rPr lang="zh-CN" altLang="en-US" dirty="0"/>
              <a:t>不存在于单个神经元中，而是集群表征的结果，单个神经元</a:t>
            </a:r>
            <a:r>
              <a:rPr lang="en-US" altLang="zh-CN" dirty="0"/>
              <a:t>may</a:t>
            </a:r>
            <a:r>
              <a:rPr lang="zh-CN" altLang="en-US" dirty="0"/>
              <a:t>通过调整</a:t>
            </a:r>
            <a:r>
              <a:rPr lang="en-US" altLang="zh-CN" dirty="0"/>
              <a:t>pd</a:t>
            </a:r>
            <a:r>
              <a:rPr lang="zh-CN" altLang="en-US" dirty="0"/>
              <a:t>来保证群体的简单</a:t>
            </a:r>
            <a:r>
              <a:rPr lang="en-US" altLang="zh-CN" sz="2000" dirty="0"/>
              <a:t>gain modulation model</a:t>
            </a:r>
            <a:endParaRPr lang="zh-CN" altLang="en-US" sz="2000" dirty="0">
              <a:solidFill>
                <a:srgbClr val="231F20"/>
              </a:solidFill>
              <a:latin typeface="AdvTTec37d199"/>
            </a:endParaRPr>
          </a:p>
        </p:txBody>
      </p:sp>
      <p:pic>
        <p:nvPicPr>
          <p:cNvPr id="4" name="图片 3">
            <a:extLst>
              <a:ext uri="{FF2B5EF4-FFF2-40B4-BE49-F238E27FC236}">
                <a16:creationId xmlns:a16="http://schemas.microsoft.com/office/drawing/2014/main" id="{51CDDE12-250B-4E79-908A-6D97DAC65EA6}"/>
              </a:ext>
            </a:extLst>
          </p:cNvPr>
          <p:cNvPicPr>
            <a:picLocks noChangeAspect="1"/>
          </p:cNvPicPr>
          <p:nvPr/>
        </p:nvPicPr>
        <p:blipFill>
          <a:blip r:embed="rId3"/>
          <a:stretch>
            <a:fillRect/>
          </a:stretch>
        </p:blipFill>
        <p:spPr>
          <a:xfrm>
            <a:off x="4986483" y="1905103"/>
            <a:ext cx="7013326" cy="3853476"/>
          </a:xfrm>
          <a:prstGeom prst="rect">
            <a:avLst/>
          </a:prstGeom>
        </p:spPr>
      </p:pic>
    </p:spTree>
    <p:extLst>
      <p:ext uri="{BB962C8B-B14F-4D97-AF65-F5344CB8AC3E}">
        <p14:creationId xmlns:p14="http://schemas.microsoft.com/office/powerpoint/2010/main" val="841773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Distributed single-neuron basis of rank subspaces</a:t>
            </a:r>
            <a:endParaRPr kumimoji="1" lang="zh-CN" altLang="en-US" sz="2400" dirty="0"/>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4709955" cy="5232202"/>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分析单个神经元尺度上对子空间的贡献</a:t>
            </a:r>
            <a:endParaRPr lang="en-US" altLang="zh-CN"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方法：</a:t>
            </a:r>
          </a:p>
          <a:p>
            <a:r>
              <a:rPr lang="zh-CN" altLang="en-US" dirty="0">
                <a:solidFill>
                  <a:srgbClr val="231F20"/>
                </a:solidFill>
                <a:latin typeface="AdvTTec37d199"/>
              </a:rPr>
              <a:t>将单个神经元的</a:t>
            </a:r>
            <a:r>
              <a:rPr lang="en-US" altLang="zh-CN" dirty="0">
                <a:solidFill>
                  <a:srgbClr val="231F20"/>
                </a:solidFill>
                <a:latin typeface="AdvTTec37d199"/>
              </a:rPr>
              <a:t>axis</a:t>
            </a:r>
            <a:r>
              <a:rPr lang="zh-CN" altLang="en-US" dirty="0">
                <a:solidFill>
                  <a:srgbClr val="231F20"/>
                </a:solidFill>
                <a:latin typeface="AdvTTec37d199"/>
              </a:rPr>
              <a:t>投影到</a:t>
            </a:r>
            <a:r>
              <a:rPr lang="en-US" altLang="zh-CN" dirty="0">
                <a:solidFill>
                  <a:srgbClr val="231F20"/>
                </a:solidFill>
                <a:latin typeface="AdvTTec37d199"/>
              </a:rPr>
              <a:t>rank-r</a:t>
            </a:r>
            <a:r>
              <a:rPr lang="zh-CN" altLang="en-US" dirty="0">
                <a:solidFill>
                  <a:srgbClr val="231F20"/>
                </a:solidFill>
                <a:latin typeface="AdvTTec37d199"/>
              </a:rPr>
              <a:t>的子空间上，基于</a:t>
            </a:r>
            <a:r>
              <a:rPr lang="en-US" altLang="zh-CN" dirty="0" err="1">
                <a:solidFill>
                  <a:srgbClr val="231F20"/>
                </a:solidFill>
                <a:latin typeface="AdvTTec37d199"/>
              </a:rPr>
              <a:t>pr</a:t>
            </a:r>
            <a:r>
              <a:rPr lang="zh-CN" altLang="en-US" dirty="0">
                <a:solidFill>
                  <a:srgbClr val="231F20"/>
                </a:solidFill>
                <a:latin typeface="AdvTTec37d199"/>
              </a:rPr>
              <a:t>分析对于每个空间具有贡献的神经元比例（即该空间的本征维度）</a:t>
            </a:r>
            <a:endParaRPr lang="en-US" altLang="zh-CN" dirty="0">
              <a:solidFill>
                <a:srgbClr val="231F20"/>
              </a:solidFill>
              <a:latin typeface="AdvTTec37d199"/>
            </a:endParaRPr>
          </a:p>
          <a:p>
            <a:endParaRPr lang="en-US" altLang="zh-CN" dirty="0">
              <a:solidFill>
                <a:srgbClr val="231F20"/>
              </a:solidFill>
              <a:latin typeface="AdvTTec37d199"/>
            </a:endParaRPr>
          </a:p>
          <a:p>
            <a:endParaRPr lang="en-US" altLang="zh-CN" dirty="0">
              <a:solidFill>
                <a:srgbClr val="231F20"/>
              </a:solidFill>
              <a:latin typeface="AdvTTec37d199"/>
            </a:endParaRPr>
          </a:p>
          <a:p>
            <a:endParaRPr lang="en-US" altLang="zh-CN" dirty="0">
              <a:solidFill>
                <a:srgbClr val="231F20"/>
              </a:solidFill>
              <a:latin typeface="AdvTTec37d199"/>
            </a:endParaRPr>
          </a:p>
          <a:p>
            <a:endParaRPr lang="en-US" altLang="zh-CN" sz="2000" b="1" dirty="0">
              <a:solidFill>
                <a:srgbClr val="231F20"/>
              </a:solidFill>
              <a:latin typeface="AdvTTec37d199"/>
            </a:endParaRPr>
          </a:p>
          <a:p>
            <a:endParaRPr lang="en-US" altLang="zh-CN" sz="2000" b="1"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dirty="0"/>
              <a:t>A:</a:t>
            </a:r>
            <a:r>
              <a:rPr lang="zh-CN" altLang="en-US" dirty="0"/>
              <a:t>支撑的神经元广泛分布：约</a:t>
            </a:r>
            <a:r>
              <a:rPr lang="en-US" altLang="zh-CN" dirty="0"/>
              <a:t>38</a:t>
            </a:r>
            <a:r>
              <a:rPr lang="zh-CN" altLang="en-US" dirty="0"/>
              <a:t>％的神经元为秩</a:t>
            </a:r>
            <a:r>
              <a:rPr lang="en-US" altLang="zh-CN" dirty="0"/>
              <a:t>1</a:t>
            </a:r>
            <a:r>
              <a:rPr lang="zh-CN" altLang="en-US" dirty="0"/>
              <a:t>做出了贡献（</a:t>
            </a:r>
            <a:r>
              <a:rPr lang="en-US" altLang="zh-CN" dirty="0"/>
              <a:t>34</a:t>
            </a:r>
            <a:r>
              <a:rPr lang="zh-CN" altLang="en-US" dirty="0"/>
              <a:t>％的秩</a:t>
            </a:r>
            <a:r>
              <a:rPr lang="en-US" altLang="zh-CN" dirty="0"/>
              <a:t>2</a:t>
            </a:r>
            <a:r>
              <a:rPr lang="zh-CN" altLang="en-US" dirty="0"/>
              <a:t>，</a:t>
            </a:r>
            <a:r>
              <a:rPr lang="en-US" altLang="zh-CN" dirty="0"/>
              <a:t>32</a:t>
            </a:r>
            <a:r>
              <a:rPr lang="zh-CN" altLang="en-US" dirty="0"/>
              <a:t>％的秩</a:t>
            </a:r>
            <a:r>
              <a:rPr lang="en-US" altLang="zh-CN" dirty="0"/>
              <a:t>3;</a:t>
            </a:r>
            <a:r>
              <a:rPr lang="zh-CN" altLang="en-US" dirty="0"/>
              <a:t>图</a:t>
            </a:r>
            <a:r>
              <a:rPr lang="en-US" altLang="zh-CN" dirty="0"/>
              <a:t>4B</a:t>
            </a:r>
            <a:r>
              <a:rPr lang="zh-CN" altLang="en-US" dirty="0"/>
              <a:t>）</a:t>
            </a:r>
            <a:endParaRPr lang="en-US" altLang="zh-CN" dirty="0"/>
          </a:p>
          <a:p>
            <a:r>
              <a:rPr lang="en-US" altLang="zh-CN" dirty="0"/>
              <a:t>A:</a:t>
            </a:r>
            <a:r>
              <a:rPr lang="zh-CN" altLang="en-US" dirty="0"/>
              <a:t>三个秩子空间各自招募了一些有</a:t>
            </a:r>
            <a:r>
              <a:rPr lang="en-US" altLang="zh-CN" dirty="0"/>
              <a:t>overlap</a:t>
            </a:r>
            <a:r>
              <a:rPr lang="zh-CN" altLang="en-US" dirty="0"/>
              <a:t>和独立响应的神经元（</a:t>
            </a:r>
            <a:r>
              <a:rPr lang="en-US" altLang="zh-CN" dirty="0"/>
              <a:t>fig. S8A</a:t>
            </a:r>
            <a:r>
              <a:rPr lang="zh-CN" altLang="en-US" dirty="0"/>
              <a:t>）。</a:t>
            </a:r>
            <a:endParaRPr lang="zh-CN" altLang="en-US" sz="2000" b="1" dirty="0">
              <a:solidFill>
                <a:srgbClr val="231F20"/>
              </a:solidFill>
              <a:latin typeface="AdvTTec37d199"/>
            </a:endParaRPr>
          </a:p>
        </p:txBody>
      </p:sp>
      <p:pic>
        <p:nvPicPr>
          <p:cNvPr id="3" name="图片 2">
            <a:extLst>
              <a:ext uri="{FF2B5EF4-FFF2-40B4-BE49-F238E27FC236}">
                <a16:creationId xmlns:a16="http://schemas.microsoft.com/office/drawing/2014/main" id="{5B03BD36-8DB5-45F1-BEE2-953B3C73114B}"/>
              </a:ext>
            </a:extLst>
          </p:cNvPr>
          <p:cNvPicPr>
            <a:picLocks noChangeAspect="1"/>
          </p:cNvPicPr>
          <p:nvPr/>
        </p:nvPicPr>
        <p:blipFill>
          <a:blip r:embed="rId3"/>
          <a:stretch>
            <a:fillRect/>
          </a:stretch>
        </p:blipFill>
        <p:spPr>
          <a:xfrm>
            <a:off x="852948" y="3096992"/>
            <a:ext cx="2480279" cy="1069419"/>
          </a:xfrm>
          <a:prstGeom prst="rect">
            <a:avLst/>
          </a:prstGeom>
        </p:spPr>
      </p:pic>
      <p:pic>
        <p:nvPicPr>
          <p:cNvPr id="5" name="图片 4">
            <a:extLst>
              <a:ext uri="{FF2B5EF4-FFF2-40B4-BE49-F238E27FC236}">
                <a16:creationId xmlns:a16="http://schemas.microsoft.com/office/drawing/2014/main" id="{01DC26B0-B4B8-4D93-AC44-E68FAB47131D}"/>
              </a:ext>
            </a:extLst>
          </p:cNvPr>
          <p:cNvPicPr>
            <a:picLocks noChangeAspect="1"/>
          </p:cNvPicPr>
          <p:nvPr/>
        </p:nvPicPr>
        <p:blipFill>
          <a:blip r:embed="rId4"/>
          <a:stretch>
            <a:fillRect/>
          </a:stretch>
        </p:blipFill>
        <p:spPr>
          <a:xfrm>
            <a:off x="3158441" y="3092258"/>
            <a:ext cx="2145478" cy="978284"/>
          </a:xfrm>
          <a:prstGeom prst="rect">
            <a:avLst/>
          </a:prstGeom>
        </p:spPr>
      </p:pic>
      <p:pic>
        <p:nvPicPr>
          <p:cNvPr id="6" name="图片 5">
            <a:extLst>
              <a:ext uri="{FF2B5EF4-FFF2-40B4-BE49-F238E27FC236}">
                <a16:creationId xmlns:a16="http://schemas.microsoft.com/office/drawing/2014/main" id="{3DBBC682-F53E-439C-BADE-C86607AE79F9}"/>
              </a:ext>
            </a:extLst>
          </p:cNvPr>
          <p:cNvPicPr>
            <a:picLocks noChangeAspect="1"/>
          </p:cNvPicPr>
          <p:nvPr/>
        </p:nvPicPr>
        <p:blipFill>
          <a:blip r:embed="rId5"/>
          <a:stretch>
            <a:fillRect/>
          </a:stretch>
        </p:blipFill>
        <p:spPr>
          <a:xfrm>
            <a:off x="5691859" y="1442874"/>
            <a:ext cx="6188686" cy="2421206"/>
          </a:xfrm>
          <a:prstGeom prst="rect">
            <a:avLst/>
          </a:prstGeom>
        </p:spPr>
      </p:pic>
      <p:pic>
        <p:nvPicPr>
          <p:cNvPr id="7" name="图片 6">
            <a:extLst>
              <a:ext uri="{FF2B5EF4-FFF2-40B4-BE49-F238E27FC236}">
                <a16:creationId xmlns:a16="http://schemas.microsoft.com/office/drawing/2014/main" id="{FE65FBE8-E569-4B48-9210-A6946E8D22AF}"/>
              </a:ext>
            </a:extLst>
          </p:cNvPr>
          <p:cNvPicPr>
            <a:picLocks noChangeAspect="1"/>
          </p:cNvPicPr>
          <p:nvPr/>
        </p:nvPicPr>
        <p:blipFill>
          <a:blip r:embed="rId6"/>
          <a:stretch>
            <a:fillRect/>
          </a:stretch>
        </p:blipFill>
        <p:spPr>
          <a:xfrm>
            <a:off x="5303919" y="4229052"/>
            <a:ext cx="6705581" cy="2023995"/>
          </a:xfrm>
          <a:prstGeom prst="rect">
            <a:avLst/>
          </a:prstGeom>
        </p:spPr>
      </p:pic>
    </p:spTree>
    <p:extLst>
      <p:ext uri="{BB962C8B-B14F-4D97-AF65-F5344CB8AC3E}">
        <p14:creationId xmlns:p14="http://schemas.microsoft.com/office/powerpoint/2010/main" val="26808714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Distributed single-neuron basis of rank subspaces</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7425575" cy="677108"/>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估计维度</a:t>
            </a:r>
            <a:endParaRPr lang="zh-CN" altLang="en-US" sz="2000" b="1" dirty="0">
              <a:solidFill>
                <a:srgbClr val="231F20"/>
              </a:solidFill>
              <a:latin typeface="AdvTTec37d199"/>
            </a:endParaRPr>
          </a:p>
        </p:txBody>
      </p:sp>
      <p:pic>
        <p:nvPicPr>
          <p:cNvPr id="3" name="图片 2">
            <a:extLst>
              <a:ext uri="{FF2B5EF4-FFF2-40B4-BE49-F238E27FC236}">
                <a16:creationId xmlns:a16="http://schemas.microsoft.com/office/drawing/2014/main" id="{EA114977-7DAF-4B36-97E9-CE8EFF53F564}"/>
              </a:ext>
            </a:extLst>
          </p:cNvPr>
          <p:cNvPicPr>
            <a:picLocks noChangeAspect="1"/>
          </p:cNvPicPr>
          <p:nvPr/>
        </p:nvPicPr>
        <p:blipFill>
          <a:blip r:embed="rId3"/>
          <a:stretch>
            <a:fillRect/>
          </a:stretch>
        </p:blipFill>
        <p:spPr>
          <a:xfrm>
            <a:off x="1878545" y="2394787"/>
            <a:ext cx="9730154" cy="4005666"/>
          </a:xfrm>
          <a:prstGeom prst="rect">
            <a:avLst/>
          </a:prstGeom>
        </p:spPr>
      </p:pic>
      <p:pic>
        <p:nvPicPr>
          <p:cNvPr id="5" name="图片 4">
            <a:extLst>
              <a:ext uri="{FF2B5EF4-FFF2-40B4-BE49-F238E27FC236}">
                <a16:creationId xmlns:a16="http://schemas.microsoft.com/office/drawing/2014/main" id="{EB7C5B39-D317-49EA-9D9C-A9F88AAAF5D2}"/>
              </a:ext>
            </a:extLst>
          </p:cNvPr>
          <p:cNvPicPr>
            <a:picLocks noChangeAspect="1"/>
          </p:cNvPicPr>
          <p:nvPr/>
        </p:nvPicPr>
        <p:blipFill>
          <a:blip r:embed="rId4"/>
          <a:stretch>
            <a:fillRect/>
          </a:stretch>
        </p:blipFill>
        <p:spPr>
          <a:xfrm>
            <a:off x="4404807" y="1082902"/>
            <a:ext cx="7031281" cy="1073047"/>
          </a:xfrm>
          <a:prstGeom prst="rect">
            <a:avLst/>
          </a:prstGeom>
        </p:spPr>
      </p:pic>
    </p:spTree>
    <p:extLst>
      <p:ext uri="{BB962C8B-B14F-4D97-AF65-F5344CB8AC3E}">
        <p14:creationId xmlns:p14="http://schemas.microsoft.com/office/powerpoint/2010/main" val="40466819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Distributed single-neuron basis of rank subspaces</a:t>
            </a:r>
            <a:endParaRPr kumimoji="1" lang="zh-CN" altLang="en-US" sz="2400" dirty="0"/>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4709955" cy="4801314"/>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分析单个神经元尺度上对子空间的贡献</a:t>
            </a:r>
            <a:endParaRPr lang="en-US" altLang="zh-CN" dirty="0">
              <a:solidFill>
                <a:srgbClr val="231F20"/>
              </a:solidFill>
              <a:latin typeface="AdvTTec37d199"/>
            </a:endParaRPr>
          </a:p>
          <a:p>
            <a:endParaRPr lang="en-US" altLang="zh-CN" b="1" dirty="0">
              <a:solidFill>
                <a:srgbClr val="231F20"/>
              </a:solidFill>
              <a:latin typeface="AdvTTec37d199"/>
            </a:endParaRPr>
          </a:p>
          <a:p>
            <a:endParaRPr lang="en-US" altLang="zh-CN" dirty="0">
              <a:solidFill>
                <a:srgbClr val="231F20"/>
              </a:solidFill>
              <a:latin typeface="AdvTTec37d199"/>
            </a:endParaRPr>
          </a:p>
          <a:p>
            <a:r>
              <a:rPr lang="zh-CN" altLang="en-US" b="1" dirty="0">
                <a:solidFill>
                  <a:srgbClr val="231F20"/>
                </a:solidFill>
                <a:latin typeface="AdvTTec37d199"/>
              </a:rPr>
              <a:t>主要结论：</a:t>
            </a:r>
            <a:endParaRPr lang="en-US" altLang="zh-CN" b="1" dirty="0">
              <a:solidFill>
                <a:srgbClr val="231F20"/>
              </a:solidFill>
              <a:latin typeface="AdvTTec37d199"/>
            </a:endParaRPr>
          </a:p>
          <a:p>
            <a:r>
              <a:rPr lang="zh-CN" altLang="en-US" dirty="0">
                <a:solidFill>
                  <a:srgbClr val="231F20"/>
                </a:solidFill>
                <a:latin typeface="AdvTTec37d199"/>
              </a:rPr>
              <a:t>单个神经的</a:t>
            </a:r>
            <a:r>
              <a:rPr lang="en-US" altLang="zh-CN" dirty="0">
                <a:solidFill>
                  <a:srgbClr val="231F20"/>
                </a:solidFill>
                <a:latin typeface="AdvTTec37d199"/>
              </a:rPr>
              <a:t>pd</a:t>
            </a:r>
            <a:r>
              <a:rPr lang="zh-CN" altLang="en-US" dirty="0">
                <a:solidFill>
                  <a:srgbClr val="231F20"/>
                </a:solidFill>
                <a:latin typeface="AdvTTec37d199"/>
              </a:rPr>
              <a:t>偏好随着</a:t>
            </a:r>
            <a:r>
              <a:rPr lang="en-US" altLang="zh-CN" dirty="0">
                <a:solidFill>
                  <a:srgbClr val="231F20"/>
                </a:solidFill>
                <a:latin typeface="AdvTTec37d199"/>
              </a:rPr>
              <a:t>rank</a:t>
            </a:r>
            <a:r>
              <a:rPr lang="zh-CN" altLang="en-US" dirty="0">
                <a:solidFill>
                  <a:srgbClr val="231F20"/>
                </a:solidFill>
                <a:latin typeface="AdvTTec37d199"/>
              </a:rPr>
              <a:t>的变化而变化</a:t>
            </a:r>
            <a:endParaRPr lang="en-US" altLang="zh-CN" dirty="0">
              <a:solidFill>
                <a:srgbClr val="231F20"/>
              </a:solidFill>
              <a:latin typeface="AdvTTec37d199"/>
            </a:endParaRPr>
          </a:p>
          <a:p>
            <a:endParaRPr lang="en-US" altLang="zh-CN" sz="2000" b="1" dirty="0">
              <a:solidFill>
                <a:srgbClr val="231F20"/>
              </a:solidFill>
              <a:latin typeface="AdvTTec37d199"/>
            </a:endParaRPr>
          </a:p>
          <a:p>
            <a:endParaRPr lang="en-US" altLang="zh-CN" sz="2000" b="1"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sz="2000" b="1" dirty="0">
                <a:solidFill>
                  <a:srgbClr val="231F20"/>
                </a:solidFill>
                <a:latin typeface="AdvTTec37d199"/>
              </a:rPr>
              <a:t>C:</a:t>
            </a:r>
            <a:r>
              <a:rPr lang="zh-CN" altLang="en-US" sz="2000" dirty="0">
                <a:solidFill>
                  <a:srgbClr val="231F20"/>
                </a:solidFill>
                <a:latin typeface="AdvTTec37d199"/>
              </a:rPr>
              <a:t>不同</a:t>
            </a:r>
            <a:r>
              <a:rPr lang="en-US" altLang="zh-CN" sz="2000" dirty="0">
                <a:solidFill>
                  <a:srgbClr val="231F20"/>
                </a:solidFill>
                <a:latin typeface="AdvTTec37d199"/>
              </a:rPr>
              <a:t>rank</a:t>
            </a:r>
            <a:r>
              <a:rPr lang="zh-CN" altLang="en-US" sz="2000" dirty="0">
                <a:solidFill>
                  <a:srgbClr val="231F20"/>
                </a:solidFill>
                <a:latin typeface="AdvTTec37d199"/>
              </a:rPr>
              <a:t>的</a:t>
            </a:r>
            <a:r>
              <a:rPr lang="en-US" altLang="zh-CN" sz="2000" dirty="0">
                <a:solidFill>
                  <a:srgbClr val="231F20"/>
                </a:solidFill>
                <a:latin typeface="AdvTTec37d199"/>
              </a:rPr>
              <a:t>pd</a:t>
            </a:r>
            <a:r>
              <a:rPr lang="zh-CN" altLang="en-US" sz="2000" dirty="0">
                <a:solidFill>
                  <a:srgbClr val="231F20"/>
                </a:solidFill>
                <a:latin typeface="AdvTTec37d199"/>
              </a:rPr>
              <a:t>角度差的分布，明显</a:t>
            </a:r>
            <a:endParaRPr lang="en-US" altLang="zh-CN" sz="2000" dirty="0">
              <a:solidFill>
                <a:srgbClr val="231F20"/>
              </a:solidFill>
              <a:latin typeface="AdvTTec37d199"/>
            </a:endParaRPr>
          </a:p>
          <a:p>
            <a:r>
              <a:rPr lang="en-US" altLang="zh-CN" sz="2000" b="1" dirty="0">
                <a:solidFill>
                  <a:srgbClr val="231F20"/>
                </a:solidFill>
                <a:latin typeface="AdvTTec37d199"/>
              </a:rPr>
              <a:t>D:</a:t>
            </a:r>
            <a:r>
              <a:rPr lang="zh-CN" altLang="en-US" sz="2000" dirty="0">
                <a:solidFill>
                  <a:srgbClr val="231F20"/>
                </a:solidFill>
                <a:latin typeface="AdvTTec37d199"/>
              </a:rPr>
              <a:t>两个实例神经元：相同的空间</a:t>
            </a:r>
            <a:r>
              <a:rPr lang="en-US" altLang="zh-CN" sz="2000" dirty="0">
                <a:solidFill>
                  <a:srgbClr val="231F20"/>
                </a:solidFill>
                <a:latin typeface="AdvTTec37d199"/>
              </a:rPr>
              <a:t>tuning</a:t>
            </a:r>
            <a:r>
              <a:rPr lang="zh-CN" altLang="en-US" sz="2000" dirty="0">
                <a:solidFill>
                  <a:srgbClr val="231F20"/>
                </a:solidFill>
                <a:latin typeface="AdvTTec37d199"/>
              </a:rPr>
              <a:t>但不同幅度；随着</a:t>
            </a:r>
            <a:r>
              <a:rPr lang="en-US" altLang="zh-CN" sz="2000" dirty="0">
                <a:solidFill>
                  <a:srgbClr val="231F20"/>
                </a:solidFill>
                <a:latin typeface="AdvTTec37d199"/>
              </a:rPr>
              <a:t>rank</a:t>
            </a:r>
            <a:r>
              <a:rPr lang="zh-CN" altLang="en-US" sz="2000" dirty="0">
                <a:solidFill>
                  <a:srgbClr val="231F20"/>
                </a:solidFill>
                <a:latin typeface="AdvTTec37d199"/>
              </a:rPr>
              <a:t>对于空间</a:t>
            </a:r>
            <a:r>
              <a:rPr lang="en-US" altLang="zh-CN" sz="2000" dirty="0">
                <a:solidFill>
                  <a:srgbClr val="231F20"/>
                </a:solidFill>
                <a:latin typeface="AdvTTec37d199"/>
              </a:rPr>
              <a:t>tuning</a:t>
            </a:r>
            <a:r>
              <a:rPr lang="zh-CN" altLang="en-US" sz="2000" dirty="0">
                <a:solidFill>
                  <a:srgbClr val="231F20"/>
                </a:solidFill>
                <a:latin typeface="AdvTTec37d199"/>
              </a:rPr>
              <a:t>有</a:t>
            </a:r>
            <a:r>
              <a:rPr lang="en-US" altLang="zh-CN" sz="2000" dirty="0">
                <a:solidFill>
                  <a:srgbClr val="231F20"/>
                </a:solidFill>
                <a:latin typeface="AdvTTec37d199"/>
              </a:rPr>
              <a:t>shift</a:t>
            </a:r>
          </a:p>
          <a:p>
            <a:r>
              <a:rPr lang="en-US" altLang="zh-CN" sz="2000" b="1" dirty="0">
                <a:solidFill>
                  <a:srgbClr val="231F20"/>
                </a:solidFill>
                <a:latin typeface="AdvTTec37d199"/>
              </a:rPr>
              <a:t>E:</a:t>
            </a:r>
            <a:r>
              <a:rPr lang="zh-CN" altLang="en-US" dirty="0"/>
              <a:t>在每个秩位上，角度</a:t>
            </a:r>
            <a:r>
              <a:rPr lang="en-US" altLang="zh-CN" dirty="0" err="1"/>
              <a:t>φr</a:t>
            </a:r>
            <a:r>
              <a:rPr lang="zh-CN" altLang="en-US" dirty="0"/>
              <a:t>较为精确的反应了神经元的空间偏好，因为不同秩位之间的角度差异可以预测空间位置偏好的差异。</a:t>
            </a:r>
            <a:endParaRPr lang="en-US" altLang="zh-CN" sz="2000" b="1" dirty="0">
              <a:solidFill>
                <a:srgbClr val="231F20"/>
              </a:solidFill>
              <a:latin typeface="AdvTTec37d199"/>
            </a:endParaRPr>
          </a:p>
        </p:txBody>
      </p:sp>
      <p:pic>
        <p:nvPicPr>
          <p:cNvPr id="4" name="图片 3">
            <a:extLst>
              <a:ext uri="{FF2B5EF4-FFF2-40B4-BE49-F238E27FC236}">
                <a16:creationId xmlns:a16="http://schemas.microsoft.com/office/drawing/2014/main" id="{503F42A6-8468-4402-A205-330F0B1B64D5}"/>
              </a:ext>
            </a:extLst>
          </p:cNvPr>
          <p:cNvPicPr>
            <a:picLocks noChangeAspect="1"/>
          </p:cNvPicPr>
          <p:nvPr/>
        </p:nvPicPr>
        <p:blipFill>
          <a:blip r:embed="rId3"/>
          <a:stretch>
            <a:fillRect/>
          </a:stretch>
        </p:blipFill>
        <p:spPr>
          <a:xfrm>
            <a:off x="5455296" y="977736"/>
            <a:ext cx="2914650" cy="5676900"/>
          </a:xfrm>
          <a:prstGeom prst="rect">
            <a:avLst/>
          </a:prstGeom>
        </p:spPr>
      </p:pic>
      <p:pic>
        <p:nvPicPr>
          <p:cNvPr id="9" name="图片 8">
            <a:extLst>
              <a:ext uri="{FF2B5EF4-FFF2-40B4-BE49-F238E27FC236}">
                <a16:creationId xmlns:a16="http://schemas.microsoft.com/office/drawing/2014/main" id="{07F5460D-1DF3-45A0-B7A3-EBD025F37111}"/>
              </a:ext>
            </a:extLst>
          </p:cNvPr>
          <p:cNvPicPr>
            <a:picLocks noChangeAspect="1"/>
          </p:cNvPicPr>
          <p:nvPr/>
        </p:nvPicPr>
        <p:blipFill>
          <a:blip r:embed="rId4"/>
          <a:stretch>
            <a:fillRect/>
          </a:stretch>
        </p:blipFill>
        <p:spPr>
          <a:xfrm>
            <a:off x="8078271" y="953485"/>
            <a:ext cx="3858743" cy="2162908"/>
          </a:xfrm>
          <a:prstGeom prst="rect">
            <a:avLst/>
          </a:prstGeom>
        </p:spPr>
      </p:pic>
      <p:pic>
        <p:nvPicPr>
          <p:cNvPr id="10" name="图片 9">
            <a:extLst>
              <a:ext uri="{FF2B5EF4-FFF2-40B4-BE49-F238E27FC236}">
                <a16:creationId xmlns:a16="http://schemas.microsoft.com/office/drawing/2014/main" id="{95ED34C0-CE48-41ED-8A9F-07FEDA32F05A}"/>
              </a:ext>
            </a:extLst>
          </p:cNvPr>
          <p:cNvPicPr>
            <a:picLocks noChangeAspect="1"/>
          </p:cNvPicPr>
          <p:nvPr/>
        </p:nvPicPr>
        <p:blipFill>
          <a:blip r:embed="rId5"/>
          <a:stretch>
            <a:fillRect/>
          </a:stretch>
        </p:blipFill>
        <p:spPr>
          <a:xfrm>
            <a:off x="8786186" y="3484545"/>
            <a:ext cx="2543175" cy="2933700"/>
          </a:xfrm>
          <a:prstGeom prst="rect">
            <a:avLst/>
          </a:prstGeom>
        </p:spPr>
      </p:pic>
    </p:spTree>
    <p:extLst>
      <p:ext uri="{BB962C8B-B14F-4D97-AF65-F5344CB8AC3E}">
        <p14:creationId xmlns:p14="http://schemas.microsoft.com/office/powerpoint/2010/main" val="3679894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Distributed single-neuron basis of rank subspaces</a:t>
            </a:r>
            <a:endParaRPr kumimoji="1" lang="zh-CN" altLang="en-US" sz="2400" dirty="0"/>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77736"/>
            <a:ext cx="4709955" cy="3323987"/>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分析单个神经元尺度上对子空间的贡献</a:t>
            </a:r>
            <a:endParaRPr lang="en-US" altLang="zh-CN" dirty="0">
              <a:solidFill>
                <a:srgbClr val="231F20"/>
              </a:solidFill>
              <a:latin typeface="AdvTTec37d199"/>
            </a:endParaRPr>
          </a:p>
          <a:p>
            <a:endParaRPr lang="en-US" altLang="zh-CN" b="1" dirty="0">
              <a:solidFill>
                <a:srgbClr val="231F20"/>
              </a:solidFill>
              <a:latin typeface="AdvTTec37d199"/>
            </a:endParaRPr>
          </a:p>
          <a:p>
            <a:endParaRPr lang="en-US" altLang="zh-CN" dirty="0">
              <a:solidFill>
                <a:srgbClr val="231F20"/>
              </a:solidFill>
              <a:latin typeface="AdvTTec37d199"/>
            </a:endParaRPr>
          </a:p>
          <a:p>
            <a:r>
              <a:rPr lang="zh-CN" altLang="en-US" b="1" dirty="0">
                <a:solidFill>
                  <a:srgbClr val="231F20"/>
                </a:solidFill>
                <a:latin typeface="AdvTTec37d199"/>
              </a:rPr>
              <a:t>主要结论：</a:t>
            </a:r>
            <a:endParaRPr lang="en-US" altLang="zh-CN" b="1" dirty="0">
              <a:solidFill>
                <a:srgbClr val="231F20"/>
              </a:solidFill>
              <a:latin typeface="AdvTTec37d199"/>
            </a:endParaRPr>
          </a:p>
          <a:p>
            <a:r>
              <a:rPr lang="zh-CN" altLang="en-US" dirty="0">
                <a:solidFill>
                  <a:srgbClr val="231F20"/>
                </a:solidFill>
                <a:latin typeface="AdvTTec37d199"/>
              </a:rPr>
              <a:t>单个神经的</a:t>
            </a:r>
            <a:r>
              <a:rPr lang="en-US" altLang="zh-CN" dirty="0">
                <a:solidFill>
                  <a:srgbClr val="231F20"/>
                </a:solidFill>
                <a:latin typeface="AdvTTec37d199"/>
              </a:rPr>
              <a:t>pd</a:t>
            </a:r>
            <a:r>
              <a:rPr lang="zh-CN" altLang="en-US" dirty="0">
                <a:solidFill>
                  <a:srgbClr val="231F20"/>
                </a:solidFill>
                <a:latin typeface="AdvTTec37d199"/>
              </a:rPr>
              <a:t>偏好随着</a:t>
            </a:r>
            <a:r>
              <a:rPr lang="en-US" altLang="zh-CN" dirty="0">
                <a:solidFill>
                  <a:srgbClr val="231F20"/>
                </a:solidFill>
                <a:latin typeface="AdvTTec37d199"/>
              </a:rPr>
              <a:t>rank</a:t>
            </a:r>
            <a:r>
              <a:rPr lang="zh-CN" altLang="en-US" dirty="0">
                <a:solidFill>
                  <a:srgbClr val="231F20"/>
                </a:solidFill>
                <a:latin typeface="AdvTTec37d199"/>
              </a:rPr>
              <a:t>的变化而变化</a:t>
            </a:r>
            <a:endParaRPr lang="en-US" altLang="zh-CN" dirty="0">
              <a:solidFill>
                <a:srgbClr val="231F20"/>
              </a:solidFill>
              <a:latin typeface="AdvTTec37d199"/>
            </a:endParaRPr>
          </a:p>
          <a:p>
            <a:endParaRPr lang="en-US" altLang="zh-CN" sz="2000" b="1" dirty="0">
              <a:solidFill>
                <a:srgbClr val="231F20"/>
              </a:solidFill>
              <a:latin typeface="AdvTTec37d199"/>
            </a:endParaRPr>
          </a:p>
          <a:p>
            <a:endParaRPr lang="en-US" altLang="zh-CN" sz="2000" b="1"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sz="2000" b="1" dirty="0">
                <a:solidFill>
                  <a:srgbClr val="231F20"/>
                </a:solidFill>
                <a:latin typeface="AdvTTec37d199"/>
              </a:rPr>
              <a:t>S10: </a:t>
            </a:r>
            <a:r>
              <a:rPr lang="zh-CN" altLang="en-US" sz="2000" b="1" dirty="0">
                <a:solidFill>
                  <a:srgbClr val="231F20"/>
                </a:solidFill>
                <a:latin typeface="AdvTTec37d199"/>
              </a:rPr>
              <a:t>在不同</a:t>
            </a:r>
            <a:r>
              <a:rPr lang="en-US" altLang="zh-CN" sz="2000" b="1" dirty="0">
                <a:solidFill>
                  <a:srgbClr val="231F20"/>
                </a:solidFill>
                <a:latin typeface="AdvTTec37d199"/>
              </a:rPr>
              <a:t>rank</a:t>
            </a:r>
            <a:r>
              <a:rPr lang="zh-CN" altLang="en-US" sz="2000" b="1" dirty="0">
                <a:solidFill>
                  <a:srgbClr val="231F20"/>
                </a:solidFill>
                <a:latin typeface="AdvTTec37d199"/>
              </a:rPr>
              <a:t>上响应程度最大的神经</a:t>
            </a:r>
            <a:r>
              <a:rPr lang="en-US" altLang="zh-CN" sz="2000" b="1" dirty="0">
                <a:solidFill>
                  <a:srgbClr val="231F20"/>
                </a:solidFill>
                <a:latin typeface="AdvTTec37d199"/>
              </a:rPr>
              <a:t>35</a:t>
            </a:r>
            <a:r>
              <a:rPr lang="zh-CN" altLang="en-US" sz="2000" b="1" dirty="0">
                <a:solidFill>
                  <a:srgbClr val="231F20"/>
                </a:solidFill>
                <a:latin typeface="AdvTTec37d199"/>
              </a:rPr>
              <a:t>个神经元的</a:t>
            </a:r>
            <a:r>
              <a:rPr lang="en-US" altLang="zh-CN" sz="2000" b="1" dirty="0">
                <a:solidFill>
                  <a:srgbClr val="231F20"/>
                </a:solidFill>
                <a:latin typeface="AdvTTec37d199"/>
              </a:rPr>
              <a:t>tuning curve</a:t>
            </a:r>
          </a:p>
        </p:txBody>
      </p:sp>
      <p:pic>
        <p:nvPicPr>
          <p:cNvPr id="5" name="图片 4">
            <a:extLst>
              <a:ext uri="{FF2B5EF4-FFF2-40B4-BE49-F238E27FC236}">
                <a16:creationId xmlns:a16="http://schemas.microsoft.com/office/drawing/2014/main" id="{B4B162FF-CDF0-4DA8-A4CE-AAF4DC2FAE32}"/>
              </a:ext>
            </a:extLst>
          </p:cNvPr>
          <p:cNvPicPr>
            <a:picLocks noChangeAspect="1"/>
          </p:cNvPicPr>
          <p:nvPr/>
        </p:nvPicPr>
        <p:blipFill>
          <a:blip r:embed="rId3"/>
          <a:stretch>
            <a:fillRect/>
          </a:stretch>
        </p:blipFill>
        <p:spPr>
          <a:xfrm>
            <a:off x="5938033" y="1334230"/>
            <a:ext cx="5630119" cy="5059699"/>
          </a:xfrm>
          <a:prstGeom prst="rect">
            <a:avLst/>
          </a:prstGeom>
        </p:spPr>
      </p:pic>
      <p:pic>
        <p:nvPicPr>
          <p:cNvPr id="6" name="图片 5">
            <a:extLst>
              <a:ext uri="{FF2B5EF4-FFF2-40B4-BE49-F238E27FC236}">
                <a16:creationId xmlns:a16="http://schemas.microsoft.com/office/drawing/2014/main" id="{4C18FEE4-EFFE-4F6A-828A-302D8F453992}"/>
              </a:ext>
            </a:extLst>
          </p:cNvPr>
          <p:cNvPicPr>
            <a:picLocks noChangeAspect="1"/>
          </p:cNvPicPr>
          <p:nvPr/>
        </p:nvPicPr>
        <p:blipFill>
          <a:blip r:embed="rId4"/>
          <a:stretch>
            <a:fillRect/>
          </a:stretch>
        </p:blipFill>
        <p:spPr>
          <a:xfrm>
            <a:off x="937577" y="4223298"/>
            <a:ext cx="4747312" cy="2069341"/>
          </a:xfrm>
          <a:prstGeom prst="rect">
            <a:avLst/>
          </a:prstGeom>
        </p:spPr>
      </p:pic>
    </p:spTree>
    <p:extLst>
      <p:ext uri="{BB962C8B-B14F-4D97-AF65-F5344CB8AC3E}">
        <p14:creationId xmlns:p14="http://schemas.microsoft.com/office/powerpoint/2010/main" val="13831873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10382610"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Anatomical organization of the compositional code in the LPFC</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39" y="983664"/>
            <a:ext cx="4399667" cy="3293209"/>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b="1" dirty="0">
                <a:solidFill>
                  <a:srgbClr val="231F20"/>
                </a:solidFill>
                <a:latin typeface="AdvTTec37d199"/>
              </a:rPr>
              <a:t>分析神经编码的空间分布以及长时稳定性</a:t>
            </a:r>
            <a:endParaRPr lang="en-US" altLang="zh-CN" b="1" dirty="0">
              <a:solidFill>
                <a:srgbClr val="231F20"/>
              </a:solidFill>
              <a:latin typeface="AdvTTec37d199"/>
            </a:endParaRPr>
          </a:p>
          <a:p>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pPr marL="342900" indent="-342900">
              <a:buFont typeface="Arial" panose="020B0604020202020204" pitchFamily="34" charset="0"/>
              <a:buChar char="•"/>
            </a:pPr>
            <a:r>
              <a:rPr lang="zh-CN" altLang="en-US" dirty="0">
                <a:solidFill>
                  <a:srgbClr val="231F20"/>
                </a:solidFill>
                <a:latin typeface="AdvTTec37d199"/>
              </a:rPr>
              <a:t>神经元基于贡献程度没有空间聚类</a:t>
            </a:r>
            <a:endParaRPr lang="en-US" altLang="zh-CN" dirty="0">
              <a:solidFill>
                <a:srgbClr val="231F20"/>
              </a:solidFill>
              <a:latin typeface="AdvTTec37d199"/>
            </a:endParaRPr>
          </a:p>
          <a:p>
            <a:pPr marL="342900" indent="-342900">
              <a:buFont typeface="Arial" panose="020B0604020202020204" pitchFamily="34" charset="0"/>
              <a:buChar char="•"/>
            </a:pPr>
            <a:r>
              <a:rPr lang="zh-CN" altLang="en-US" dirty="0">
                <a:solidFill>
                  <a:srgbClr val="231F20"/>
                </a:solidFill>
                <a:latin typeface="AdvTTec37d199"/>
              </a:rPr>
              <a:t>神经元基于功能</a:t>
            </a:r>
            <a:r>
              <a:rPr lang="en-US" altLang="zh-CN" dirty="0">
                <a:solidFill>
                  <a:srgbClr val="231F20"/>
                </a:solidFill>
                <a:latin typeface="AdvTTec37d199"/>
              </a:rPr>
              <a:t>tuning</a:t>
            </a:r>
            <a:r>
              <a:rPr lang="zh-CN" altLang="en-US" dirty="0">
                <a:solidFill>
                  <a:srgbClr val="231F20"/>
                </a:solidFill>
                <a:latin typeface="AdvTTec37d199"/>
              </a:rPr>
              <a:t>上有空间聚类</a:t>
            </a:r>
            <a:endParaRPr lang="en-US" altLang="zh-CN" dirty="0">
              <a:solidFill>
                <a:srgbClr val="231F20"/>
              </a:solidFill>
              <a:latin typeface="AdvTTec37d199"/>
            </a:endParaRPr>
          </a:p>
          <a:p>
            <a:pPr marL="342900" indent="-342900">
              <a:buFont typeface="Arial" panose="020B0604020202020204" pitchFamily="34" charset="0"/>
              <a:buChar char="•"/>
            </a:pPr>
            <a:r>
              <a:rPr lang="zh-CN" altLang="en-US" dirty="0">
                <a:solidFill>
                  <a:srgbClr val="231F20"/>
                </a:solidFill>
                <a:latin typeface="AdvTTec37d199"/>
              </a:rPr>
              <a:t>基于</a:t>
            </a:r>
            <a:r>
              <a:rPr lang="en-US" altLang="zh-CN" dirty="0">
                <a:solidFill>
                  <a:srgbClr val="231F20"/>
                </a:solidFill>
                <a:latin typeface="AdvTTec37d199"/>
              </a:rPr>
              <a:t>rank</a:t>
            </a:r>
            <a:r>
              <a:rPr lang="zh-CN" altLang="en-US" dirty="0">
                <a:solidFill>
                  <a:srgbClr val="231F20"/>
                </a:solidFill>
                <a:latin typeface="AdvTTec37d199"/>
              </a:rPr>
              <a:t>的子空间具有跨天稳定性</a:t>
            </a:r>
            <a:endParaRPr lang="en-US" altLang="zh-CN" dirty="0">
              <a:solidFill>
                <a:srgbClr val="231F20"/>
              </a:solidFill>
              <a:latin typeface="AdvTTec37d199"/>
            </a:endParaRPr>
          </a:p>
          <a:p>
            <a:endParaRPr lang="en-US" altLang="zh-CN" sz="2000" dirty="0">
              <a:solidFill>
                <a:srgbClr val="231F20"/>
              </a:solidFill>
              <a:latin typeface="AdvTTec37d199"/>
            </a:endParaRPr>
          </a:p>
          <a:p>
            <a:endParaRPr lang="en-US" altLang="zh-CN" sz="2000" dirty="0">
              <a:solidFill>
                <a:srgbClr val="231F20"/>
              </a:solidFill>
              <a:latin typeface="AdvTTec37d199"/>
            </a:endParaRPr>
          </a:p>
          <a:p>
            <a:endParaRPr lang="en-US" altLang="zh-CN" sz="2000" b="1" dirty="0">
              <a:solidFill>
                <a:srgbClr val="231F20"/>
              </a:solidFill>
              <a:latin typeface="AdvTTec37d199"/>
            </a:endParaRPr>
          </a:p>
        </p:txBody>
      </p:sp>
      <p:pic>
        <p:nvPicPr>
          <p:cNvPr id="3" name="图片 2">
            <a:extLst>
              <a:ext uri="{FF2B5EF4-FFF2-40B4-BE49-F238E27FC236}">
                <a16:creationId xmlns:a16="http://schemas.microsoft.com/office/drawing/2014/main" id="{1C419569-77FB-4306-9CAF-7261355AFDB9}"/>
              </a:ext>
            </a:extLst>
          </p:cNvPr>
          <p:cNvPicPr>
            <a:picLocks noChangeAspect="1"/>
          </p:cNvPicPr>
          <p:nvPr/>
        </p:nvPicPr>
        <p:blipFill>
          <a:blip r:embed="rId3"/>
          <a:stretch>
            <a:fillRect/>
          </a:stretch>
        </p:blipFill>
        <p:spPr>
          <a:xfrm>
            <a:off x="5665076" y="931486"/>
            <a:ext cx="6061486" cy="5796296"/>
          </a:xfrm>
          <a:prstGeom prst="rect">
            <a:avLst/>
          </a:prstGeom>
        </p:spPr>
      </p:pic>
    </p:spTree>
    <p:extLst>
      <p:ext uri="{BB962C8B-B14F-4D97-AF65-F5344CB8AC3E}">
        <p14:creationId xmlns:p14="http://schemas.microsoft.com/office/powerpoint/2010/main" val="22937637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10382610"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Anatomical organization of the compositional code in the LPFC</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939540"/>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b="1" dirty="0">
                <a:solidFill>
                  <a:srgbClr val="231F20"/>
                </a:solidFill>
                <a:latin typeface="AdvTTec37d199"/>
              </a:rPr>
              <a:t>分析神经编码的空间分布以及长时稳定性</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a:t>
            </a:r>
          </a:p>
          <a:p>
            <a:r>
              <a:rPr lang="zh-CN" altLang="en-US" dirty="0">
                <a:solidFill>
                  <a:srgbClr val="231F20"/>
                </a:solidFill>
                <a:latin typeface="AdvTTec37d199"/>
              </a:rPr>
              <a:t>神经元基于贡献程度没有空间聚类</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sz="2000" b="1" dirty="0">
                <a:solidFill>
                  <a:srgbClr val="231F20"/>
                </a:solidFill>
                <a:latin typeface="AdvTTec37d199"/>
              </a:rPr>
              <a:t>A:</a:t>
            </a:r>
            <a:r>
              <a:rPr lang="zh-CN" altLang="en-US" sz="2000" dirty="0">
                <a:solidFill>
                  <a:srgbClr val="231F20"/>
                </a:solidFill>
                <a:latin typeface="AdvTTec37d199"/>
              </a:rPr>
              <a:t>每个</a:t>
            </a:r>
            <a:r>
              <a:rPr lang="en-US" altLang="zh-CN" sz="2000" dirty="0">
                <a:solidFill>
                  <a:srgbClr val="231F20"/>
                </a:solidFill>
                <a:latin typeface="AdvTTec37d199"/>
              </a:rPr>
              <a:t>rank</a:t>
            </a:r>
            <a:r>
              <a:rPr lang="zh-CN" altLang="en-US" sz="2000" dirty="0">
                <a:solidFill>
                  <a:srgbClr val="231F20"/>
                </a:solidFill>
                <a:latin typeface="AdvTTec37d199"/>
              </a:rPr>
              <a:t>中神经元贡献的空间分布</a:t>
            </a:r>
            <a:endParaRPr lang="en-US" altLang="zh-CN" sz="2000" dirty="0">
              <a:solidFill>
                <a:srgbClr val="231F20"/>
              </a:solidFill>
              <a:latin typeface="AdvTTec37d199"/>
            </a:endParaRPr>
          </a:p>
          <a:p>
            <a:r>
              <a:rPr lang="en-US" altLang="zh-CN" sz="2000" b="1" dirty="0">
                <a:solidFill>
                  <a:srgbClr val="231F20"/>
                </a:solidFill>
                <a:latin typeface="AdvTTec37d199"/>
              </a:rPr>
              <a:t>B:</a:t>
            </a:r>
            <a:r>
              <a:rPr lang="zh-CN" altLang="en-US" sz="2000" dirty="0">
                <a:solidFill>
                  <a:srgbClr val="231F20"/>
                </a:solidFill>
                <a:latin typeface="AdvTTec37d199"/>
              </a:rPr>
              <a:t>相似贡献程度的神经元在空间上的聚集程度与随机没有显著差距</a:t>
            </a:r>
            <a:endParaRPr lang="en-US" altLang="zh-CN" sz="2000" dirty="0">
              <a:solidFill>
                <a:srgbClr val="231F20"/>
              </a:solidFill>
              <a:latin typeface="AdvTTec37d199"/>
            </a:endParaRPr>
          </a:p>
        </p:txBody>
      </p:sp>
      <p:pic>
        <p:nvPicPr>
          <p:cNvPr id="3" name="图片 2">
            <a:extLst>
              <a:ext uri="{FF2B5EF4-FFF2-40B4-BE49-F238E27FC236}">
                <a16:creationId xmlns:a16="http://schemas.microsoft.com/office/drawing/2014/main" id="{1C419569-77FB-4306-9CAF-7261355AFDB9}"/>
              </a:ext>
            </a:extLst>
          </p:cNvPr>
          <p:cNvPicPr>
            <a:picLocks noChangeAspect="1"/>
          </p:cNvPicPr>
          <p:nvPr/>
        </p:nvPicPr>
        <p:blipFill rotWithShape="1">
          <a:blip r:embed="rId3"/>
          <a:srcRect b="32229"/>
          <a:stretch/>
        </p:blipFill>
        <p:spPr>
          <a:xfrm>
            <a:off x="4887496" y="1490914"/>
            <a:ext cx="7123031" cy="4616114"/>
          </a:xfrm>
          <a:prstGeom prst="rect">
            <a:avLst/>
          </a:prstGeom>
        </p:spPr>
      </p:pic>
      <p:pic>
        <p:nvPicPr>
          <p:cNvPr id="4" name="图片 3">
            <a:extLst>
              <a:ext uri="{FF2B5EF4-FFF2-40B4-BE49-F238E27FC236}">
                <a16:creationId xmlns:a16="http://schemas.microsoft.com/office/drawing/2014/main" id="{50405463-CF46-4701-8750-CF146B4F518B}"/>
              </a:ext>
            </a:extLst>
          </p:cNvPr>
          <p:cNvPicPr>
            <a:picLocks noChangeAspect="1"/>
          </p:cNvPicPr>
          <p:nvPr/>
        </p:nvPicPr>
        <p:blipFill>
          <a:blip r:embed="rId4"/>
          <a:stretch>
            <a:fillRect/>
          </a:stretch>
        </p:blipFill>
        <p:spPr>
          <a:xfrm>
            <a:off x="862640" y="4735765"/>
            <a:ext cx="2552700" cy="923925"/>
          </a:xfrm>
          <a:prstGeom prst="rect">
            <a:avLst/>
          </a:prstGeom>
        </p:spPr>
      </p:pic>
      <p:pic>
        <p:nvPicPr>
          <p:cNvPr id="5" name="图片 4">
            <a:extLst>
              <a:ext uri="{FF2B5EF4-FFF2-40B4-BE49-F238E27FC236}">
                <a16:creationId xmlns:a16="http://schemas.microsoft.com/office/drawing/2014/main" id="{D045DA6B-6A94-4ADD-82D4-83D91DABA65D}"/>
              </a:ext>
            </a:extLst>
          </p:cNvPr>
          <p:cNvPicPr>
            <a:picLocks noChangeAspect="1"/>
          </p:cNvPicPr>
          <p:nvPr/>
        </p:nvPicPr>
        <p:blipFill>
          <a:blip r:embed="rId5"/>
          <a:stretch>
            <a:fillRect/>
          </a:stretch>
        </p:blipFill>
        <p:spPr>
          <a:xfrm>
            <a:off x="868205" y="5545260"/>
            <a:ext cx="3343275" cy="666750"/>
          </a:xfrm>
          <a:prstGeom prst="rect">
            <a:avLst/>
          </a:prstGeom>
        </p:spPr>
      </p:pic>
    </p:spTree>
    <p:extLst>
      <p:ext uri="{BB962C8B-B14F-4D97-AF65-F5344CB8AC3E}">
        <p14:creationId xmlns:p14="http://schemas.microsoft.com/office/powerpoint/2010/main" val="390813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Introduction</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996377" y="1137878"/>
            <a:ext cx="10538485" cy="5378539"/>
          </a:xfrm>
          <a:prstGeom prst="rect">
            <a:avLst/>
          </a:prstGeom>
        </p:spPr>
        <p:txBody>
          <a:bodyPr vert="horz" lIns="135005" tIns="67502" rIns="135005" bIns="67502"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50000"/>
              </a:lnSpc>
              <a:buNone/>
            </a:pPr>
            <a:r>
              <a:rPr lang="zh-CN" altLang="en-US" b="1" dirty="0"/>
              <a:t>目标：</a:t>
            </a:r>
            <a:r>
              <a:rPr lang="zh-CN" altLang="en-US" dirty="0"/>
              <a:t>研究序列如何被表示和存储在记忆中</a:t>
            </a:r>
            <a:endParaRPr lang="en-US" altLang="zh-CN" dirty="0"/>
          </a:p>
          <a:p>
            <a:pPr marL="0" lvl="1" indent="0">
              <a:lnSpc>
                <a:spcPct val="150000"/>
              </a:lnSpc>
              <a:buNone/>
            </a:pPr>
            <a:r>
              <a:rPr lang="zh-CN" altLang="en-US" b="1" dirty="0"/>
              <a:t>两种假设：</a:t>
            </a:r>
            <a:endParaRPr lang="en-US" altLang="zh-CN" b="1" dirty="0"/>
          </a:p>
          <a:p>
            <a:pPr marL="0" lvl="1" indent="0">
              <a:lnSpc>
                <a:spcPct val="150000"/>
              </a:lnSpc>
              <a:buNone/>
            </a:pPr>
            <a:r>
              <a:rPr lang="zh-CN" altLang="en-US" dirty="0"/>
              <a:t>假设一：每个序列都有一个独立的表征</a:t>
            </a:r>
            <a:endParaRPr lang="en-US" altLang="zh-CN" dirty="0"/>
          </a:p>
          <a:p>
            <a:pPr marL="0" lvl="1" indent="0">
              <a:lnSpc>
                <a:spcPct val="150000"/>
              </a:lnSpc>
              <a:buNone/>
            </a:pPr>
            <a:r>
              <a:rPr lang="zh-CN" altLang="en-US" dirty="0"/>
              <a:t>假设二：表征可以被因式分解，将时间结构和内容项目分离，内容和时间序列之间独立存在（好处：对于单种结构的改变不会影响别的部分，有助于快速泛化和新的推断）</a:t>
            </a:r>
            <a:endParaRPr lang="en-US" altLang="zh-CN" dirty="0"/>
          </a:p>
          <a:p>
            <a:pPr marL="0" lvl="1" indent="0">
              <a:lnSpc>
                <a:spcPct val="150000"/>
              </a:lnSpc>
              <a:buNone/>
            </a:pPr>
            <a:r>
              <a:rPr lang="zh-CN" altLang="en-US" b="1" dirty="0"/>
              <a:t>现有相关工作：</a:t>
            </a:r>
            <a:endParaRPr lang="en-US" altLang="zh-CN" b="1" dirty="0"/>
          </a:p>
          <a:p>
            <a:pPr marL="0" lvl="1" indent="0">
              <a:lnSpc>
                <a:spcPct val="150000"/>
              </a:lnSpc>
              <a:buNone/>
            </a:pPr>
            <a:r>
              <a:rPr lang="zh-CN" altLang="en-US" dirty="0"/>
              <a:t>单个神经元通过乘性增益调制从多个领域结合信息。在</a:t>
            </a:r>
            <a:r>
              <a:rPr lang="en-US" altLang="zh-CN" dirty="0"/>
              <a:t>SWM</a:t>
            </a:r>
            <a:r>
              <a:rPr lang="zh-CN" altLang="en-US" dirty="0"/>
              <a:t>中，一个流行假说是，序列的抽象信息可以通过增益场机制与物品特定的感觉信息结合，这样，单个前额叶神经元就会调整到这两个变量的乘积（</a:t>
            </a:r>
            <a:r>
              <a:rPr lang="en-US" altLang="zh-CN" dirty="0"/>
              <a:t>2</a:t>
            </a:r>
            <a:r>
              <a:rPr lang="zh-CN" altLang="en-US" dirty="0"/>
              <a:t>）。另一方面，序列的神经编码可能分布在大型神经群体中，并使用矩阵或张量乘积进行绑定（</a:t>
            </a:r>
            <a:r>
              <a:rPr lang="en-US" altLang="zh-CN" dirty="0"/>
              <a:t>9</a:t>
            </a:r>
            <a:r>
              <a:rPr lang="zh-CN" altLang="en-US" dirty="0"/>
              <a:t>）。</a:t>
            </a:r>
            <a:endParaRPr lang="en-US" altLang="zh-CN" dirty="0"/>
          </a:p>
          <a:p>
            <a:pPr marL="0" lvl="1" indent="0">
              <a:lnSpc>
                <a:spcPct val="150000"/>
              </a:lnSpc>
              <a:buNone/>
            </a:pPr>
            <a:r>
              <a:rPr lang="zh-CN" altLang="en-US" dirty="0"/>
              <a:t>最近的研究表明，抽象信息可能在高维神经状态空间中表示（</a:t>
            </a:r>
            <a:r>
              <a:rPr lang="en-US" altLang="zh-CN" dirty="0"/>
              <a:t>10</a:t>
            </a:r>
            <a:r>
              <a:rPr lang="zh-CN" altLang="en-US" dirty="0"/>
              <a:t>、</a:t>
            </a:r>
            <a:r>
              <a:rPr lang="en-US" altLang="zh-CN" dirty="0"/>
              <a:t>11</a:t>
            </a:r>
            <a:r>
              <a:rPr lang="zh-CN" altLang="en-US" dirty="0"/>
              <a:t>）。在这个空间的子区域（神经流形）内的轨迹可以实例化潜在的组织结构，在运动区域中体现为运动和在海马和前额叶皮层中体现为时间和抽象知识（</a:t>
            </a:r>
            <a:r>
              <a:rPr lang="en-US" altLang="zh-CN" dirty="0"/>
              <a:t>13-16</a:t>
            </a:r>
            <a:r>
              <a:rPr lang="zh-CN" altLang="en-US" dirty="0"/>
              <a:t>）。</a:t>
            </a:r>
            <a:endParaRPr lang="en-US" altLang="zh-CN" dirty="0"/>
          </a:p>
          <a:p>
            <a:pPr marL="0" lvl="1" indent="0">
              <a:lnSpc>
                <a:spcPct val="150000"/>
              </a:lnSpc>
              <a:buNone/>
            </a:pPr>
            <a:r>
              <a:rPr lang="zh-CN" altLang="en-US" b="1" dirty="0"/>
              <a:t>主要结论：</a:t>
            </a:r>
            <a:r>
              <a:rPr lang="zh-CN" altLang="en-US" dirty="0"/>
              <a:t>为了研究序列工作记忆（</a:t>
            </a:r>
            <a:r>
              <a:rPr lang="en-US" altLang="zh-CN" dirty="0"/>
              <a:t>SWM</a:t>
            </a:r>
            <a:r>
              <a:rPr lang="zh-CN" altLang="en-US" dirty="0"/>
              <a:t>）的</a:t>
            </a:r>
            <a:r>
              <a:rPr lang="zh-CN" altLang="en-US" b="1" dirty="0"/>
              <a:t>单个神经元和群体水平</a:t>
            </a:r>
            <a:r>
              <a:rPr lang="zh-CN" altLang="en-US" dirty="0"/>
              <a:t>的</a:t>
            </a:r>
            <a:r>
              <a:rPr lang="zh-CN" altLang="en-US" b="1" dirty="0"/>
              <a:t>神经表示</a:t>
            </a:r>
            <a:r>
              <a:rPr lang="zh-CN" altLang="en-US" dirty="0"/>
              <a:t>，我们提出以下问题：（</a:t>
            </a:r>
            <a:r>
              <a:rPr lang="en-US" altLang="zh-CN" dirty="0" err="1"/>
              <a:t>i</a:t>
            </a:r>
            <a:r>
              <a:rPr lang="zh-CN" altLang="en-US" dirty="0"/>
              <a:t>）低维流形是否构成了</a:t>
            </a:r>
            <a:r>
              <a:rPr lang="en-US" altLang="zh-CN" dirty="0"/>
              <a:t>SWM</a:t>
            </a:r>
            <a:r>
              <a:rPr lang="zh-CN" altLang="en-US" dirty="0"/>
              <a:t>的时间分离表示，（</a:t>
            </a:r>
            <a:r>
              <a:rPr lang="en-US" altLang="zh-CN" dirty="0"/>
              <a:t>ii</a:t>
            </a:r>
            <a:r>
              <a:rPr lang="zh-CN" altLang="en-US" dirty="0"/>
              <a:t>）神经元如何在</a:t>
            </a:r>
            <a:r>
              <a:rPr lang="en-US" altLang="zh-CN" dirty="0"/>
              <a:t>SWM</a:t>
            </a:r>
            <a:r>
              <a:rPr lang="zh-CN" altLang="en-US" dirty="0"/>
              <a:t>中整合时间顺序和感官内容的神经表示，（</a:t>
            </a:r>
            <a:r>
              <a:rPr lang="en-US" altLang="zh-CN" dirty="0"/>
              <a:t>iii</a:t>
            </a:r>
            <a:r>
              <a:rPr lang="zh-CN" altLang="en-US" dirty="0"/>
              <a:t>）单个神经在解剖以及功能上是如何支撑流形的，以及（</a:t>
            </a:r>
            <a:r>
              <a:rPr lang="en-US" altLang="zh-CN" dirty="0"/>
              <a:t>iv</a:t>
            </a:r>
            <a:r>
              <a:rPr lang="zh-CN" altLang="en-US" dirty="0"/>
              <a:t>）我们是否能够为单个神经元和人群水平的那些计算提供统一的数学描述。 为了回答这些问题，我们训练了两只猴子执行视觉空间延迟序列复制任务，并使用双光子钙成像记录侧前额皮质（</a:t>
            </a:r>
            <a:r>
              <a:rPr lang="en-US" altLang="zh-CN" dirty="0"/>
              <a:t>LPFC</a:t>
            </a:r>
            <a:r>
              <a:rPr lang="zh-CN" altLang="en-US" dirty="0"/>
              <a:t>）中的神经元。</a:t>
            </a:r>
            <a:endParaRPr lang="en-US" altLang="zh-CN" dirty="0"/>
          </a:p>
        </p:txBody>
      </p:sp>
    </p:spTree>
    <p:extLst>
      <p:ext uri="{BB962C8B-B14F-4D97-AF65-F5344CB8AC3E}">
        <p14:creationId xmlns:p14="http://schemas.microsoft.com/office/powerpoint/2010/main" val="32052674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10382610"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Anatomical organization of the compositional code in the LPFC</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5232202"/>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b="1" dirty="0">
                <a:solidFill>
                  <a:srgbClr val="231F20"/>
                </a:solidFill>
                <a:latin typeface="AdvTTec37d199"/>
              </a:rPr>
              <a:t>分析神经编码的空间分布以及长时稳定性</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a:t>
            </a:r>
          </a:p>
          <a:p>
            <a:r>
              <a:rPr lang="zh-CN" altLang="en-US" dirty="0">
                <a:solidFill>
                  <a:srgbClr val="231F20"/>
                </a:solidFill>
                <a:latin typeface="AdvTTec37d199"/>
              </a:rPr>
              <a:t>神经元基于功能</a:t>
            </a:r>
            <a:r>
              <a:rPr lang="en-US" altLang="zh-CN" dirty="0">
                <a:solidFill>
                  <a:srgbClr val="231F20"/>
                </a:solidFill>
                <a:latin typeface="AdvTTec37d199"/>
              </a:rPr>
              <a:t>tuning</a:t>
            </a:r>
            <a:r>
              <a:rPr lang="zh-CN" altLang="en-US" dirty="0">
                <a:solidFill>
                  <a:srgbClr val="231F20"/>
                </a:solidFill>
                <a:latin typeface="AdvTTec37d199"/>
              </a:rPr>
              <a:t>上有空间聚类</a:t>
            </a:r>
            <a:endParaRPr lang="en-US" altLang="zh-CN" dirty="0">
              <a:solidFill>
                <a:srgbClr val="231F20"/>
              </a:solidFill>
              <a:latin typeface="AdvTTec37d199"/>
            </a:endParaRPr>
          </a:p>
          <a:p>
            <a:r>
              <a:rPr lang="zh-CN" altLang="en-US" dirty="0"/>
              <a:t>位于等级</a:t>
            </a:r>
            <a:r>
              <a:rPr lang="en-US" altLang="zh-CN" dirty="0"/>
              <a:t>1</a:t>
            </a:r>
            <a:r>
              <a:rPr lang="zh-CN" altLang="en-US" dirty="0"/>
              <a:t>和</a:t>
            </a:r>
            <a:r>
              <a:rPr lang="en-US" altLang="zh-CN" dirty="0"/>
              <a:t>2</a:t>
            </a:r>
            <a:r>
              <a:rPr lang="zh-CN" altLang="en-US" dirty="0"/>
              <a:t>的位置编码在</a:t>
            </a:r>
            <a:r>
              <a:rPr lang="en-US" altLang="zh-CN" dirty="0"/>
              <a:t>&lt;150mm</a:t>
            </a:r>
            <a:r>
              <a:rPr lang="zh-CN" altLang="en-US" dirty="0"/>
              <a:t>的尺度上显示出显著簇集效应（图</a:t>
            </a:r>
            <a:r>
              <a:rPr lang="en-US" altLang="zh-CN" dirty="0"/>
              <a:t>5D</a:t>
            </a:r>
            <a:r>
              <a:rPr lang="zh-CN" altLang="en-US" dirty="0"/>
              <a:t>）</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sz="2000" b="1" dirty="0">
                <a:solidFill>
                  <a:srgbClr val="231F20"/>
                </a:solidFill>
                <a:latin typeface="AdvTTec37d199"/>
              </a:rPr>
              <a:t>C:</a:t>
            </a:r>
            <a:r>
              <a:rPr lang="zh-CN" altLang="en-US" dirty="0"/>
              <a:t>在</a:t>
            </a:r>
            <a:r>
              <a:rPr lang="en-US" altLang="zh-CN" dirty="0"/>
              <a:t>rank-1</a:t>
            </a:r>
            <a:r>
              <a:rPr lang="zh-CN" altLang="en-US" dirty="0"/>
              <a:t>空间偏好地图中，对一对示例神经元进行成对分析。神经元由彩色圆圈标记，颜色和大小分别表示空间偏好和贡献。（底部）圆圈神经元对的调谐曲线。</a:t>
            </a:r>
            <a:endParaRPr lang="en-US" altLang="zh-CN" sz="2000" dirty="0">
              <a:solidFill>
                <a:srgbClr val="231F20"/>
              </a:solidFill>
              <a:latin typeface="AdvTTec37d199"/>
            </a:endParaRPr>
          </a:p>
          <a:p>
            <a:r>
              <a:rPr lang="en-US" altLang="zh-CN" sz="2000" b="1" dirty="0">
                <a:solidFill>
                  <a:srgbClr val="231F20"/>
                </a:solidFill>
                <a:latin typeface="AdvTTec37d199"/>
              </a:rPr>
              <a:t>D:</a:t>
            </a:r>
            <a:r>
              <a:rPr lang="zh-CN" altLang="en-US" dirty="0"/>
              <a:t>在（</a:t>
            </a:r>
            <a:r>
              <a:rPr lang="en-US" altLang="zh-CN" dirty="0"/>
              <a:t>C</a:t>
            </a:r>
            <a:r>
              <a:rPr lang="zh-CN" altLang="en-US" dirty="0"/>
              <a:t>）中的</a:t>
            </a:r>
            <a:r>
              <a:rPr lang="en-US" altLang="zh-CN" dirty="0"/>
              <a:t>FOV</a:t>
            </a:r>
            <a:r>
              <a:rPr lang="zh-CN" altLang="en-US" dirty="0"/>
              <a:t>的功能聚类，聚类指数基于特定皮质距离范围内神经元对之间的平均相关系数（</a:t>
            </a:r>
            <a:r>
              <a:rPr lang="en-US" altLang="zh-CN" dirty="0"/>
              <a:t>17</a:t>
            </a:r>
            <a:r>
              <a:rPr lang="zh-CN" altLang="en-US" dirty="0"/>
              <a:t>）</a:t>
            </a:r>
            <a:endParaRPr lang="en-US" altLang="zh-CN" sz="2000" dirty="0">
              <a:solidFill>
                <a:srgbClr val="231F20"/>
              </a:solidFill>
              <a:latin typeface="AdvTTec37d199"/>
            </a:endParaRPr>
          </a:p>
        </p:txBody>
      </p:sp>
      <p:pic>
        <p:nvPicPr>
          <p:cNvPr id="6" name="图片 5">
            <a:extLst>
              <a:ext uri="{FF2B5EF4-FFF2-40B4-BE49-F238E27FC236}">
                <a16:creationId xmlns:a16="http://schemas.microsoft.com/office/drawing/2014/main" id="{B1709DC2-D806-4519-8AE6-58D143A8B9C5}"/>
              </a:ext>
            </a:extLst>
          </p:cNvPr>
          <p:cNvPicPr>
            <a:picLocks noChangeAspect="1"/>
          </p:cNvPicPr>
          <p:nvPr/>
        </p:nvPicPr>
        <p:blipFill>
          <a:blip r:embed="rId3"/>
          <a:stretch>
            <a:fillRect/>
          </a:stretch>
        </p:blipFill>
        <p:spPr>
          <a:xfrm>
            <a:off x="5068559" y="1313896"/>
            <a:ext cx="4254385" cy="5235480"/>
          </a:xfrm>
          <a:prstGeom prst="rect">
            <a:avLst/>
          </a:prstGeom>
        </p:spPr>
      </p:pic>
      <p:pic>
        <p:nvPicPr>
          <p:cNvPr id="9" name="图片 8">
            <a:extLst>
              <a:ext uri="{FF2B5EF4-FFF2-40B4-BE49-F238E27FC236}">
                <a16:creationId xmlns:a16="http://schemas.microsoft.com/office/drawing/2014/main" id="{C991B0DF-39A1-46D9-AD37-3F1FF328636F}"/>
              </a:ext>
            </a:extLst>
          </p:cNvPr>
          <p:cNvPicPr>
            <a:picLocks noChangeAspect="1"/>
          </p:cNvPicPr>
          <p:nvPr/>
        </p:nvPicPr>
        <p:blipFill>
          <a:blip r:embed="rId4"/>
          <a:stretch>
            <a:fillRect/>
          </a:stretch>
        </p:blipFill>
        <p:spPr>
          <a:xfrm>
            <a:off x="9189949" y="1331929"/>
            <a:ext cx="2471852" cy="1815169"/>
          </a:xfrm>
          <a:prstGeom prst="rect">
            <a:avLst/>
          </a:prstGeom>
        </p:spPr>
      </p:pic>
      <p:pic>
        <p:nvPicPr>
          <p:cNvPr id="12" name="图片 11">
            <a:extLst>
              <a:ext uri="{FF2B5EF4-FFF2-40B4-BE49-F238E27FC236}">
                <a16:creationId xmlns:a16="http://schemas.microsoft.com/office/drawing/2014/main" id="{FECD5D02-D4AE-4040-B033-192644A5BC76}"/>
              </a:ext>
            </a:extLst>
          </p:cNvPr>
          <p:cNvPicPr>
            <a:picLocks noChangeAspect="1"/>
          </p:cNvPicPr>
          <p:nvPr/>
        </p:nvPicPr>
        <p:blipFill>
          <a:blip r:embed="rId5"/>
          <a:stretch>
            <a:fillRect/>
          </a:stretch>
        </p:blipFill>
        <p:spPr>
          <a:xfrm>
            <a:off x="9465397" y="3202979"/>
            <a:ext cx="1954672" cy="1675433"/>
          </a:xfrm>
          <a:prstGeom prst="rect">
            <a:avLst/>
          </a:prstGeom>
        </p:spPr>
      </p:pic>
      <p:pic>
        <p:nvPicPr>
          <p:cNvPr id="13" name="图片 12">
            <a:extLst>
              <a:ext uri="{FF2B5EF4-FFF2-40B4-BE49-F238E27FC236}">
                <a16:creationId xmlns:a16="http://schemas.microsoft.com/office/drawing/2014/main" id="{4E5C7C2A-30DB-40D0-8670-1D34C14CFBB7}"/>
              </a:ext>
            </a:extLst>
          </p:cNvPr>
          <p:cNvPicPr>
            <a:picLocks noChangeAspect="1"/>
          </p:cNvPicPr>
          <p:nvPr/>
        </p:nvPicPr>
        <p:blipFill>
          <a:blip r:embed="rId6"/>
          <a:stretch>
            <a:fillRect/>
          </a:stretch>
        </p:blipFill>
        <p:spPr>
          <a:xfrm>
            <a:off x="9417510" y="4878412"/>
            <a:ext cx="1943641" cy="1686506"/>
          </a:xfrm>
          <a:prstGeom prst="rect">
            <a:avLst/>
          </a:prstGeom>
        </p:spPr>
      </p:pic>
      <p:pic>
        <p:nvPicPr>
          <p:cNvPr id="15" name="图片 14">
            <a:extLst>
              <a:ext uri="{FF2B5EF4-FFF2-40B4-BE49-F238E27FC236}">
                <a16:creationId xmlns:a16="http://schemas.microsoft.com/office/drawing/2014/main" id="{12C0CE76-125D-4C78-996A-EE88470276DB}"/>
              </a:ext>
            </a:extLst>
          </p:cNvPr>
          <p:cNvPicPr>
            <a:picLocks noChangeAspect="1"/>
          </p:cNvPicPr>
          <p:nvPr/>
        </p:nvPicPr>
        <p:blipFill>
          <a:blip r:embed="rId7"/>
          <a:stretch>
            <a:fillRect/>
          </a:stretch>
        </p:blipFill>
        <p:spPr>
          <a:xfrm>
            <a:off x="759037" y="5802689"/>
            <a:ext cx="2321421" cy="673573"/>
          </a:xfrm>
          <a:prstGeom prst="rect">
            <a:avLst/>
          </a:prstGeom>
        </p:spPr>
      </p:pic>
      <p:pic>
        <p:nvPicPr>
          <p:cNvPr id="17" name="图片 16">
            <a:extLst>
              <a:ext uri="{FF2B5EF4-FFF2-40B4-BE49-F238E27FC236}">
                <a16:creationId xmlns:a16="http://schemas.microsoft.com/office/drawing/2014/main" id="{A4721BB2-F3A8-462F-9879-C5185C069503}"/>
              </a:ext>
            </a:extLst>
          </p:cNvPr>
          <p:cNvPicPr>
            <a:picLocks noChangeAspect="1"/>
          </p:cNvPicPr>
          <p:nvPr/>
        </p:nvPicPr>
        <p:blipFill>
          <a:blip r:embed="rId8"/>
          <a:stretch>
            <a:fillRect/>
          </a:stretch>
        </p:blipFill>
        <p:spPr>
          <a:xfrm>
            <a:off x="3057501" y="5898204"/>
            <a:ext cx="2127655" cy="500270"/>
          </a:xfrm>
          <a:prstGeom prst="rect">
            <a:avLst/>
          </a:prstGeom>
        </p:spPr>
      </p:pic>
    </p:spTree>
    <p:extLst>
      <p:ext uri="{BB962C8B-B14F-4D97-AF65-F5344CB8AC3E}">
        <p14:creationId xmlns:p14="http://schemas.microsoft.com/office/powerpoint/2010/main" val="24842288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10382610"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Anatomical organization of the compositional code in the LPFC</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77011" y="974379"/>
            <a:ext cx="10461153" cy="3016210"/>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b="1" dirty="0">
                <a:solidFill>
                  <a:srgbClr val="231F20"/>
                </a:solidFill>
                <a:latin typeface="AdvTTec37d199"/>
              </a:rPr>
              <a:t>分析神经编码的空间分布以及长时稳定性</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a:t>
            </a:r>
          </a:p>
          <a:p>
            <a:r>
              <a:rPr lang="zh-CN" altLang="en-US" dirty="0">
                <a:solidFill>
                  <a:srgbClr val="231F20"/>
                </a:solidFill>
                <a:latin typeface="AdvTTec37d199"/>
              </a:rPr>
              <a:t>基于</a:t>
            </a:r>
            <a:r>
              <a:rPr lang="en-US" altLang="zh-CN" dirty="0">
                <a:solidFill>
                  <a:srgbClr val="231F20"/>
                </a:solidFill>
                <a:latin typeface="AdvTTec37d199"/>
              </a:rPr>
              <a:t>rank</a:t>
            </a:r>
            <a:r>
              <a:rPr lang="zh-CN" altLang="en-US" dirty="0">
                <a:solidFill>
                  <a:srgbClr val="231F20"/>
                </a:solidFill>
                <a:latin typeface="AdvTTec37d199"/>
              </a:rPr>
              <a:t>的子空间具有跨天稳定性</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en-US" altLang="zh-CN" sz="2000" b="1" dirty="0">
                <a:solidFill>
                  <a:srgbClr val="231F20"/>
                </a:solidFill>
                <a:latin typeface="AdvTTec37d199"/>
              </a:rPr>
              <a:t>E:</a:t>
            </a:r>
            <a:r>
              <a:rPr lang="zh-CN" altLang="en-US" dirty="0"/>
              <a:t>比较在不同日期记录的同一位置的</a:t>
            </a:r>
            <a:r>
              <a:rPr lang="en-US" altLang="zh-CN" dirty="0"/>
              <a:t>FOV</a:t>
            </a:r>
            <a:r>
              <a:rPr lang="zh-CN" altLang="en-US" dirty="0"/>
              <a:t>，共识别了</a:t>
            </a:r>
            <a:r>
              <a:rPr lang="en-US" altLang="zh-CN" dirty="0"/>
              <a:t>171</a:t>
            </a:r>
            <a:r>
              <a:rPr lang="zh-CN" altLang="en-US" dirty="0"/>
              <a:t>个感兴趣区域</a:t>
            </a:r>
            <a:r>
              <a:rPr lang="en-US" altLang="zh-CN" dirty="0"/>
              <a:t>(ROIs)</a:t>
            </a:r>
            <a:r>
              <a:rPr lang="zh-CN" altLang="en-US" dirty="0"/>
              <a:t>。标记了前</a:t>
            </a:r>
            <a:r>
              <a:rPr lang="en-US" altLang="zh-CN" dirty="0"/>
              <a:t>99</a:t>
            </a:r>
            <a:r>
              <a:rPr lang="zh-CN" altLang="en-US" dirty="0"/>
              <a:t>个</a:t>
            </a:r>
            <a:r>
              <a:rPr lang="en-US" altLang="zh-CN" dirty="0"/>
              <a:t>ROI</a:t>
            </a:r>
            <a:r>
              <a:rPr lang="zh-CN" altLang="en-US" dirty="0"/>
              <a:t>的共享索引。</a:t>
            </a:r>
            <a:endParaRPr lang="en-US" altLang="zh-CN" dirty="0"/>
          </a:p>
          <a:p>
            <a:r>
              <a:rPr lang="en-US" altLang="zh-CN" sz="2000" b="1" dirty="0">
                <a:solidFill>
                  <a:srgbClr val="231F20"/>
                </a:solidFill>
                <a:latin typeface="AdvTTec37d199"/>
              </a:rPr>
              <a:t>F:</a:t>
            </a:r>
            <a:r>
              <a:rPr lang="zh-CN" altLang="en-US" sz="2000" dirty="0">
                <a:solidFill>
                  <a:srgbClr val="231F20"/>
                </a:solidFill>
                <a:latin typeface="AdvTTec37d199"/>
              </a:rPr>
              <a:t>基于</a:t>
            </a:r>
            <a:r>
              <a:rPr lang="en-US" altLang="zh-CN" sz="2000" dirty="0">
                <a:solidFill>
                  <a:srgbClr val="231F20"/>
                </a:solidFill>
                <a:latin typeface="AdvTTec37d199"/>
              </a:rPr>
              <a:t>rank-1</a:t>
            </a:r>
            <a:r>
              <a:rPr lang="zh-CN" altLang="en-US" sz="2000" dirty="0">
                <a:solidFill>
                  <a:srgbClr val="231F20"/>
                </a:solidFill>
                <a:latin typeface="AdvTTec37d199"/>
              </a:rPr>
              <a:t>跨验训练测试</a:t>
            </a:r>
            <a:endParaRPr lang="en-US" altLang="zh-CN" sz="2000" dirty="0">
              <a:solidFill>
                <a:srgbClr val="231F20"/>
              </a:solidFill>
              <a:latin typeface="AdvTTec37d199"/>
            </a:endParaRPr>
          </a:p>
        </p:txBody>
      </p:sp>
      <p:pic>
        <p:nvPicPr>
          <p:cNvPr id="4" name="图片 3">
            <a:extLst>
              <a:ext uri="{FF2B5EF4-FFF2-40B4-BE49-F238E27FC236}">
                <a16:creationId xmlns:a16="http://schemas.microsoft.com/office/drawing/2014/main" id="{90B2E24C-F64D-4AFB-A422-4698BE79DD78}"/>
              </a:ext>
            </a:extLst>
          </p:cNvPr>
          <p:cNvPicPr>
            <a:picLocks noChangeAspect="1"/>
          </p:cNvPicPr>
          <p:nvPr/>
        </p:nvPicPr>
        <p:blipFill>
          <a:blip r:embed="rId3"/>
          <a:stretch>
            <a:fillRect/>
          </a:stretch>
        </p:blipFill>
        <p:spPr>
          <a:xfrm>
            <a:off x="3771526" y="4060181"/>
            <a:ext cx="7955036" cy="2536029"/>
          </a:xfrm>
          <a:prstGeom prst="rect">
            <a:avLst/>
          </a:prstGeom>
        </p:spPr>
      </p:pic>
    </p:spTree>
    <p:extLst>
      <p:ext uri="{BB962C8B-B14F-4D97-AF65-F5344CB8AC3E}">
        <p14:creationId xmlns:p14="http://schemas.microsoft.com/office/powerpoint/2010/main" val="31591311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zh-CN" altLang="en-US" dirty="0"/>
              <a:t>神经数据范式</a:t>
            </a:r>
            <a:r>
              <a:rPr kumimoji="1" lang="en-US" altLang="zh-CN" dirty="0"/>
              <a:t>-</a:t>
            </a:r>
            <a:r>
              <a:rPr kumimoji="1" lang="zh-CN" altLang="en-US" dirty="0"/>
              <a:t>延迟空间序列重现任务</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868207" y="1161761"/>
            <a:ext cx="11249465" cy="55660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内容占位符 2">
            <a:extLst>
              <a:ext uri="{FF2B5EF4-FFF2-40B4-BE49-F238E27FC236}">
                <a16:creationId xmlns:a16="http://schemas.microsoft.com/office/drawing/2014/main" id="{1D853837-5128-4C5B-AD6C-B49E132B8614}"/>
              </a:ext>
            </a:extLst>
          </p:cNvPr>
          <p:cNvSpPr txBox="1">
            <a:spLocks/>
          </p:cNvSpPr>
          <p:nvPr/>
        </p:nvSpPr>
        <p:spPr>
          <a:xfrm>
            <a:off x="666822" y="1335493"/>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13" name="内容占位符 2">
            <a:extLst>
              <a:ext uri="{FF2B5EF4-FFF2-40B4-BE49-F238E27FC236}">
                <a16:creationId xmlns:a16="http://schemas.microsoft.com/office/drawing/2014/main" id="{9FDA1CE1-69F5-4C79-BFE0-5A0B5CF7081F}"/>
              </a:ext>
            </a:extLst>
          </p:cNvPr>
          <p:cNvSpPr txBox="1">
            <a:spLocks/>
          </p:cNvSpPr>
          <p:nvPr/>
        </p:nvSpPr>
        <p:spPr>
          <a:xfrm>
            <a:off x="964345" y="5674259"/>
            <a:ext cx="9391435" cy="806978"/>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50000"/>
              </a:lnSpc>
              <a:buNone/>
            </a:pPr>
            <a:endParaRPr lang="en-US" altLang="zh-CN" dirty="0"/>
          </a:p>
        </p:txBody>
      </p:sp>
      <p:pic>
        <p:nvPicPr>
          <p:cNvPr id="5" name="图片 4">
            <a:extLst>
              <a:ext uri="{FF2B5EF4-FFF2-40B4-BE49-F238E27FC236}">
                <a16:creationId xmlns:a16="http://schemas.microsoft.com/office/drawing/2014/main" id="{705C2160-63C7-448C-B5C0-4AAD9E3D3A7A}"/>
              </a:ext>
            </a:extLst>
          </p:cNvPr>
          <p:cNvPicPr>
            <a:picLocks noChangeAspect="1"/>
          </p:cNvPicPr>
          <p:nvPr/>
        </p:nvPicPr>
        <p:blipFill>
          <a:blip r:embed="rId3"/>
          <a:stretch>
            <a:fillRect/>
          </a:stretch>
        </p:blipFill>
        <p:spPr>
          <a:xfrm>
            <a:off x="1032300" y="1221958"/>
            <a:ext cx="11077575" cy="4505325"/>
          </a:xfrm>
          <a:prstGeom prst="rect">
            <a:avLst/>
          </a:prstGeom>
        </p:spPr>
      </p:pic>
      <p:sp>
        <p:nvSpPr>
          <p:cNvPr id="7" name="矩形 6">
            <a:extLst>
              <a:ext uri="{FF2B5EF4-FFF2-40B4-BE49-F238E27FC236}">
                <a16:creationId xmlns:a16="http://schemas.microsoft.com/office/drawing/2014/main" id="{55DC3004-439B-45FA-AF34-1991EF4A34B7}"/>
              </a:ext>
            </a:extLst>
          </p:cNvPr>
          <p:cNvSpPr/>
          <p:nvPr/>
        </p:nvSpPr>
        <p:spPr>
          <a:xfrm>
            <a:off x="1047144" y="5719290"/>
            <a:ext cx="5262979" cy="923330"/>
          </a:xfrm>
          <a:prstGeom prst="rect">
            <a:avLst/>
          </a:prstGeom>
        </p:spPr>
        <p:txBody>
          <a:bodyPr wrap="none">
            <a:spAutoFit/>
          </a:bodyPr>
          <a:lstStyle/>
          <a:p>
            <a:r>
              <a:rPr lang="zh-CN" altLang="en-US" dirty="0"/>
              <a:t>在每个序列上，平均百分比正确率显著高于偶然；</a:t>
            </a:r>
            <a:endParaRPr lang="en-US" altLang="zh-CN" dirty="0"/>
          </a:p>
          <a:p>
            <a:r>
              <a:rPr lang="zh-CN" altLang="en-US" dirty="0"/>
              <a:t>回忆准确性随着序列长度的增加而降低；</a:t>
            </a:r>
            <a:endParaRPr lang="en-US" altLang="zh-CN" dirty="0"/>
          </a:p>
          <a:p>
            <a:r>
              <a:rPr lang="zh-CN" altLang="en-US" dirty="0"/>
              <a:t>都显示出对序列开头呈现的项目具有优势</a:t>
            </a:r>
          </a:p>
        </p:txBody>
      </p:sp>
      <p:sp>
        <p:nvSpPr>
          <p:cNvPr id="8" name="矩形 7">
            <a:extLst>
              <a:ext uri="{FF2B5EF4-FFF2-40B4-BE49-F238E27FC236}">
                <a16:creationId xmlns:a16="http://schemas.microsoft.com/office/drawing/2014/main" id="{1DFD00C9-479E-4367-96C4-9AC93FEB7FA1}"/>
              </a:ext>
            </a:extLst>
          </p:cNvPr>
          <p:cNvSpPr/>
          <p:nvPr/>
        </p:nvSpPr>
        <p:spPr>
          <a:xfrm>
            <a:off x="6223057" y="5693578"/>
            <a:ext cx="6096000" cy="923330"/>
          </a:xfrm>
          <a:prstGeom prst="rect">
            <a:avLst/>
          </a:prstGeom>
        </p:spPr>
        <p:txBody>
          <a:bodyPr>
            <a:spAutoFit/>
          </a:bodyPr>
          <a:lstStyle/>
          <a:p>
            <a:r>
              <a:rPr lang="zh-CN" altLang="en-US" dirty="0"/>
              <a:t>错误主要在于，其回忆空间位置可能靠近原来的位置（图</a:t>
            </a:r>
            <a:r>
              <a:rPr lang="en-US" altLang="zh-CN" dirty="0"/>
              <a:t>1C</a:t>
            </a:r>
            <a:r>
              <a:rPr lang="zh-CN" altLang="en-US" dirty="0"/>
              <a:t>，左），其回忆顺序可能与相邻顺序交换。这种置换错误随着序列的增加而增加（图</a:t>
            </a:r>
            <a:r>
              <a:rPr lang="en-US" altLang="zh-CN" dirty="0"/>
              <a:t>1C</a:t>
            </a:r>
            <a:r>
              <a:rPr lang="zh-CN" altLang="en-US" dirty="0"/>
              <a:t>，右）。</a:t>
            </a:r>
          </a:p>
        </p:txBody>
      </p:sp>
    </p:spTree>
    <p:extLst>
      <p:ext uri="{BB962C8B-B14F-4D97-AF65-F5344CB8AC3E}">
        <p14:creationId xmlns:p14="http://schemas.microsoft.com/office/powerpoint/2010/main" val="652788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Hypothesis: Disentangled representation of SWM</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图片 4">
            <a:extLst>
              <a:ext uri="{FF2B5EF4-FFF2-40B4-BE49-F238E27FC236}">
                <a16:creationId xmlns:a16="http://schemas.microsoft.com/office/drawing/2014/main" id="{BF394045-3BA4-41AE-8F4E-57FA22C76320}"/>
              </a:ext>
            </a:extLst>
          </p:cNvPr>
          <p:cNvPicPr>
            <a:picLocks noChangeAspect="1"/>
          </p:cNvPicPr>
          <p:nvPr/>
        </p:nvPicPr>
        <p:blipFill>
          <a:blip r:embed="rId3"/>
          <a:stretch>
            <a:fillRect/>
          </a:stretch>
        </p:blipFill>
        <p:spPr>
          <a:xfrm>
            <a:off x="4023918" y="1221958"/>
            <a:ext cx="7975891" cy="5020323"/>
          </a:xfrm>
          <a:prstGeom prst="rect">
            <a:avLst/>
          </a:prstGeom>
        </p:spPr>
      </p:pic>
      <p:sp>
        <p:nvSpPr>
          <p:cNvPr id="8" name="矩形 7">
            <a:extLst>
              <a:ext uri="{FF2B5EF4-FFF2-40B4-BE49-F238E27FC236}">
                <a16:creationId xmlns:a16="http://schemas.microsoft.com/office/drawing/2014/main" id="{D4D4EADC-84D3-4685-9073-29D237994492}"/>
              </a:ext>
            </a:extLst>
          </p:cNvPr>
          <p:cNvSpPr/>
          <p:nvPr/>
        </p:nvSpPr>
        <p:spPr>
          <a:xfrm>
            <a:off x="1109812" y="1221958"/>
            <a:ext cx="2554639" cy="3754874"/>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混合表示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支撑结果：</a:t>
            </a:r>
            <a:endParaRPr lang="en-US" altLang="zh-CN" sz="2000" b="1" dirty="0">
              <a:solidFill>
                <a:srgbClr val="231F20"/>
              </a:solidFill>
              <a:latin typeface="AdvTTec37d199"/>
            </a:endParaRPr>
          </a:p>
          <a:p>
            <a:r>
              <a:rPr lang="en-US" altLang="zh-CN" dirty="0">
                <a:solidFill>
                  <a:srgbClr val="231F20"/>
                </a:solidFill>
                <a:latin typeface="AdvTTec37d199"/>
              </a:rPr>
              <a:t>D-F:</a:t>
            </a:r>
            <a:r>
              <a:rPr lang="zh-CN" altLang="en-US" dirty="0">
                <a:solidFill>
                  <a:srgbClr val="231F20"/>
                </a:solidFill>
                <a:latin typeface="AdvTTec37d199"/>
              </a:rPr>
              <a:t>神经数据采集方式，以及示例神经元活动</a:t>
            </a:r>
            <a:endParaRPr lang="en-US" altLang="zh-CN" dirty="0">
              <a:solidFill>
                <a:srgbClr val="231F20"/>
              </a:solidFill>
              <a:latin typeface="AdvTTec37d199"/>
            </a:endParaRPr>
          </a:p>
          <a:p>
            <a:r>
              <a:rPr lang="en-US" altLang="zh-CN" dirty="0">
                <a:solidFill>
                  <a:srgbClr val="231F20"/>
                </a:solidFill>
                <a:latin typeface="AdvTTec37d199"/>
              </a:rPr>
              <a:t>G: </a:t>
            </a:r>
            <a:r>
              <a:rPr lang="zh-CN" altLang="en-US" dirty="0"/>
              <a:t>这样的神经元对环上特定空间位置以及它们在序列中的顺序排名（第一、第二或第三）具有有选择性的响应。</a:t>
            </a:r>
            <a:endParaRPr lang="en-US" altLang="zh-CN" dirty="0"/>
          </a:p>
        </p:txBody>
      </p:sp>
    </p:spTree>
    <p:extLst>
      <p:ext uri="{BB962C8B-B14F-4D97-AF65-F5344CB8AC3E}">
        <p14:creationId xmlns:p14="http://schemas.microsoft.com/office/powerpoint/2010/main" val="10872184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Hypothesis: Disentangled representation of SWM</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1109812" y="1221958"/>
            <a:ext cx="2554639" cy="4862870"/>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混合表示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支撑结果：</a:t>
            </a:r>
            <a:endParaRPr lang="en-US" altLang="zh-CN" sz="2000" b="1" dirty="0">
              <a:solidFill>
                <a:srgbClr val="231F20"/>
              </a:solidFill>
              <a:latin typeface="AdvTTec37d199"/>
            </a:endParaRPr>
          </a:p>
          <a:p>
            <a:r>
              <a:rPr lang="en-US" altLang="zh-CN" dirty="0">
                <a:solidFill>
                  <a:srgbClr val="231F20"/>
                </a:solidFill>
                <a:latin typeface="AdvTTec37d199"/>
              </a:rPr>
              <a:t>S2: </a:t>
            </a:r>
            <a:r>
              <a:rPr lang="zh-CN" altLang="en-US" dirty="0">
                <a:solidFill>
                  <a:srgbClr val="231F20"/>
                </a:solidFill>
                <a:latin typeface="AdvTTec37d199"/>
              </a:rPr>
              <a:t>量化表示单个神经元对于各个部分的响应强度，判断是否是混合编码</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b="1" dirty="0">
                <a:solidFill>
                  <a:srgbClr val="231F20"/>
                </a:solidFill>
                <a:latin typeface="AdvTTec37d199"/>
              </a:rPr>
              <a:t>做法：</a:t>
            </a:r>
            <a:endParaRPr lang="en-US" altLang="zh-CN" b="1" dirty="0">
              <a:solidFill>
                <a:srgbClr val="231F20"/>
              </a:solidFill>
              <a:latin typeface="AdvTTec37d199"/>
            </a:endParaRPr>
          </a:p>
          <a:p>
            <a:r>
              <a:rPr lang="zh-CN" altLang="en-US" dirty="0">
                <a:solidFill>
                  <a:srgbClr val="231F20"/>
                </a:solidFill>
                <a:latin typeface="AdvTTec37d199"/>
              </a:rPr>
              <a:t>基于</a:t>
            </a:r>
            <a:r>
              <a:rPr lang="en-US" altLang="zh-CN" dirty="0">
                <a:solidFill>
                  <a:srgbClr val="231F20"/>
                </a:solidFill>
                <a:latin typeface="AdvTTec37d199"/>
              </a:rPr>
              <a:t>one-hot</a:t>
            </a:r>
            <a:r>
              <a:rPr lang="zh-CN" altLang="en-US" dirty="0">
                <a:solidFill>
                  <a:srgbClr val="231F20"/>
                </a:solidFill>
                <a:latin typeface="AdvTTec37d199"/>
              </a:rPr>
              <a:t>编码做线性回归，用回归系数做为响应强度，</a:t>
            </a:r>
            <a:r>
              <a:rPr lang="en-US" altLang="zh-CN" dirty="0">
                <a:solidFill>
                  <a:srgbClr val="231F20"/>
                </a:solidFill>
                <a:latin typeface="AdvTTec37d199"/>
              </a:rPr>
              <a:t>test</a:t>
            </a:r>
            <a:r>
              <a:rPr lang="zh-CN" altLang="en-US" dirty="0">
                <a:solidFill>
                  <a:srgbClr val="231F20"/>
                </a:solidFill>
                <a:latin typeface="AdvTTec37d199"/>
              </a:rPr>
              <a:t>系数是否对于</a:t>
            </a:r>
            <a:r>
              <a:rPr lang="en-US" altLang="zh-CN" dirty="0">
                <a:solidFill>
                  <a:srgbClr val="231F20"/>
                </a:solidFill>
                <a:latin typeface="AdvTTec37d199"/>
              </a:rPr>
              <a:t>rank/item</a:t>
            </a:r>
            <a:r>
              <a:rPr lang="zh-CN" altLang="en-US" dirty="0">
                <a:solidFill>
                  <a:srgbClr val="231F20"/>
                </a:solidFill>
                <a:latin typeface="AdvTTec37d199"/>
              </a:rPr>
              <a:t>显著不同衡量神经元类型。</a:t>
            </a:r>
            <a:endParaRPr lang="en-US" altLang="zh-CN" dirty="0"/>
          </a:p>
        </p:txBody>
      </p:sp>
      <p:pic>
        <p:nvPicPr>
          <p:cNvPr id="3" name="图片 2">
            <a:extLst>
              <a:ext uri="{FF2B5EF4-FFF2-40B4-BE49-F238E27FC236}">
                <a16:creationId xmlns:a16="http://schemas.microsoft.com/office/drawing/2014/main" id="{8C5A7523-12A2-43A0-BD28-64CC434689D2}"/>
              </a:ext>
            </a:extLst>
          </p:cNvPr>
          <p:cNvPicPr>
            <a:picLocks noChangeAspect="1"/>
          </p:cNvPicPr>
          <p:nvPr/>
        </p:nvPicPr>
        <p:blipFill>
          <a:blip r:embed="rId3"/>
          <a:stretch>
            <a:fillRect/>
          </a:stretch>
        </p:blipFill>
        <p:spPr>
          <a:xfrm>
            <a:off x="5067258" y="1036893"/>
            <a:ext cx="6920585" cy="5589895"/>
          </a:xfrm>
          <a:prstGeom prst="rect">
            <a:avLst/>
          </a:prstGeom>
        </p:spPr>
      </p:pic>
    </p:spTree>
    <p:extLst>
      <p:ext uri="{BB962C8B-B14F-4D97-AF65-F5344CB8AC3E}">
        <p14:creationId xmlns:p14="http://schemas.microsoft.com/office/powerpoint/2010/main" val="1706211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4616648"/>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方法：</a:t>
            </a:r>
            <a:endParaRPr lang="en-US" altLang="zh-CN" sz="2000" b="1" dirty="0">
              <a:solidFill>
                <a:srgbClr val="231F20"/>
              </a:solidFill>
              <a:latin typeface="AdvTTec37d199"/>
            </a:endParaRPr>
          </a:p>
          <a:p>
            <a:r>
              <a:rPr lang="zh-CN" altLang="en-US" dirty="0">
                <a:solidFill>
                  <a:srgbClr val="231F20"/>
                </a:solidFill>
                <a:latin typeface="AdvTTec37d199"/>
              </a:rPr>
              <a:t>基于</a:t>
            </a:r>
            <a:r>
              <a:rPr lang="en-US" altLang="zh-CN" dirty="0">
                <a:solidFill>
                  <a:srgbClr val="231F20"/>
                </a:solidFill>
                <a:latin typeface="AdvTTec37d199"/>
              </a:rPr>
              <a:t>one-hot</a:t>
            </a:r>
            <a:r>
              <a:rPr lang="zh-CN" altLang="en-US" dirty="0">
                <a:solidFill>
                  <a:srgbClr val="231F20"/>
                </a:solidFill>
                <a:latin typeface="AdvTTec37d199"/>
              </a:rPr>
              <a:t>编码做线性回归，用回归系数作为神经表征，得到</a:t>
            </a:r>
            <a:r>
              <a:rPr lang="en-US" altLang="zh-CN" dirty="0">
                <a:solidFill>
                  <a:srgbClr val="231F20"/>
                </a:solidFill>
                <a:latin typeface="AdvTTec37d199"/>
              </a:rPr>
              <a:t>N*18</a:t>
            </a:r>
            <a:r>
              <a:rPr lang="zh-CN" altLang="en-US" dirty="0">
                <a:solidFill>
                  <a:srgbClr val="231F20"/>
                </a:solidFill>
                <a:latin typeface="AdvTTec37d199"/>
              </a:rPr>
              <a:t>的表征</a:t>
            </a:r>
            <a:r>
              <a:rPr lang="en-US" altLang="zh-CN" dirty="0">
                <a:solidFill>
                  <a:srgbClr val="231F20"/>
                </a:solidFill>
                <a:latin typeface="AdvTTec37d199"/>
              </a:rPr>
              <a:t>vector</a:t>
            </a:r>
            <a:r>
              <a:rPr lang="zh-CN" altLang="en-US" dirty="0">
                <a:solidFill>
                  <a:srgbClr val="231F20"/>
                </a:solidFill>
                <a:latin typeface="AdvTTec37d199"/>
              </a:rPr>
              <a:t>；</a:t>
            </a:r>
            <a:endParaRPr lang="en-US" altLang="zh-CN" dirty="0">
              <a:solidFill>
                <a:srgbClr val="231F20"/>
              </a:solidFill>
              <a:latin typeface="AdvTTec37d199"/>
            </a:endParaRPr>
          </a:p>
          <a:p>
            <a:r>
              <a:rPr lang="zh-CN" altLang="en-US" dirty="0">
                <a:solidFill>
                  <a:srgbClr val="231F20"/>
                </a:solidFill>
                <a:latin typeface="AdvTTec37d199"/>
              </a:rPr>
              <a:t>基于</a:t>
            </a:r>
            <a:r>
              <a:rPr lang="en-US" altLang="zh-CN" dirty="0">
                <a:solidFill>
                  <a:srgbClr val="231F20"/>
                </a:solidFill>
                <a:latin typeface="AdvTTec37d199"/>
              </a:rPr>
              <a:t>rank</a:t>
            </a:r>
            <a:r>
              <a:rPr lang="zh-CN" altLang="en-US" dirty="0">
                <a:solidFill>
                  <a:srgbClr val="231F20"/>
                </a:solidFill>
                <a:latin typeface="AdvTTec37d199"/>
              </a:rPr>
              <a:t>分组，做</a:t>
            </a:r>
            <a:r>
              <a:rPr lang="en-US" altLang="zh-CN" dirty="0">
                <a:solidFill>
                  <a:srgbClr val="231F20"/>
                </a:solidFill>
                <a:latin typeface="AdvTTec37d199"/>
              </a:rPr>
              <a:t>PCA</a:t>
            </a:r>
            <a:r>
              <a:rPr lang="zh-CN" altLang="en-US" dirty="0">
                <a:solidFill>
                  <a:srgbClr val="231F20"/>
                </a:solidFill>
                <a:latin typeface="AdvTTec37d199"/>
              </a:rPr>
              <a:t>，将神经维度降维，得到最大表征数据的神经轴</a:t>
            </a:r>
            <a:endParaRPr lang="en-US" altLang="zh-CN" dirty="0">
              <a:solidFill>
                <a:srgbClr val="231F20"/>
              </a:solidFill>
              <a:latin typeface="AdvTTec37d199"/>
            </a:endParaRPr>
          </a:p>
          <a:p>
            <a:endParaRPr lang="en-US" altLang="zh-CN" dirty="0">
              <a:solidFill>
                <a:srgbClr val="231F20"/>
              </a:solidFill>
              <a:latin typeface="AdvTTec37d199"/>
            </a:endParaRPr>
          </a:p>
          <a:p>
            <a:r>
              <a:rPr lang="zh-CN" altLang="en-US" sz="2000" b="1" dirty="0">
                <a:solidFill>
                  <a:srgbClr val="231F20"/>
                </a:solidFill>
                <a:latin typeface="AdvTTec37d199"/>
              </a:rPr>
              <a:t>主要结果：</a:t>
            </a:r>
            <a:endParaRPr lang="en-US" altLang="zh-CN" sz="2000" b="1" dirty="0">
              <a:solidFill>
                <a:srgbClr val="231F20"/>
              </a:solidFill>
              <a:latin typeface="AdvTTec37d199"/>
            </a:endParaRPr>
          </a:p>
          <a:p>
            <a:r>
              <a:rPr lang="zh-CN" altLang="en-US" dirty="0"/>
              <a:t>分析得出了一个</a:t>
            </a:r>
            <a:r>
              <a:rPr lang="zh-CN" altLang="en-US" b="1" dirty="0"/>
              <a:t>高度可靠</a:t>
            </a:r>
            <a:r>
              <a:rPr lang="zh-CN" altLang="en-US" dirty="0"/>
              <a:t>的状态空间图像，既捕捉了</a:t>
            </a:r>
            <a:r>
              <a:rPr lang="zh-CN" altLang="en-US" b="1" dirty="0"/>
              <a:t>不同排序子空间之间的关系</a:t>
            </a:r>
            <a:r>
              <a:rPr lang="zh-CN" altLang="en-US" dirty="0"/>
              <a:t>，又捕捉了</a:t>
            </a:r>
            <a:r>
              <a:rPr lang="zh-CN" altLang="en-US" b="1" dirty="0"/>
              <a:t>每个子空间内容表示的几何特性</a:t>
            </a:r>
            <a:endParaRPr lang="en-US" altLang="zh-CN" b="1" dirty="0">
              <a:solidFill>
                <a:srgbClr val="231F20"/>
              </a:solidFill>
              <a:latin typeface="AdvTTec37d199"/>
            </a:endParaRPr>
          </a:p>
        </p:txBody>
      </p:sp>
      <p:pic>
        <p:nvPicPr>
          <p:cNvPr id="4" name="图片 3">
            <a:extLst>
              <a:ext uri="{FF2B5EF4-FFF2-40B4-BE49-F238E27FC236}">
                <a16:creationId xmlns:a16="http://schemas.microsoft.com/office/drawing/2014/main" id="{C1256558-F019-4D4D-BA0C-6591FD5502A4}"/>
              </a:ext>
            </a:extLst>
          </p:cNvPr>
          <p:cNvPicPr>
            <a:picLocks noChangeAspect="1"/>
          </p:cNvPicPr>
          <p:nvPr/>
        </p:nvPicPr>
        <p:blipFill>
          <a:blip r:embed="rId3"/>
          <a:stretch>
            <a:fillRect/>
          </a:stretch>
        </p:blipFill>
        <p:spPr>
          <a:xfrm>
            <a:off x="4985587" y="1101673"/>
            <a:ext cx="6450502" cy="5394596"/>
          </a:xfrm>
          <a:prstGeom prst="rect">
            <a:avLst/>
          </a:prstGeom>
        </p:spPr>
      </p:pic>
    </p:spTree>
    <p:extLst>
      <p:ext uri="{BB962C8B-B14F-4D97-AF65-F5344CB8AC3E}">
        <p14:creationId xmlns:p14="http://schemas.microsoft.com/office/powerpoint/2010/main" val="25373634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677108"/>
          </a:xfrm>
          <a:prstGeom prst="rect">
            <a:avLst/>
          </a:prstGeom>
        </p:spPr>
        <p:txBody>
          <a:bodyPr wrap="square">
            <a:spAutoFit/>
          </a:bodyPr>
          <a:lstStyle/>
          <a:p>
            <a:endParaRPr lang="en-US" altLang="zh-CN" b="1" dirty="0">
              <a:solidFill>
                <a:srgbClr val="231F20"/>
              </a:solidFill>
              <a:latin typeface="AdvTTec37d199"/>
            </a:endParaRPr>
          </a:p>
          <a:p>
            <a:endParaRPr lang="en-US" altLang="zh-CN" sz="2000" b="1" dirty="0"/>
          </a:p>
        </p:txBody>
      </p:sp>
      <p:grpSp>
        <p:nvGrpSpPr>
          <p:cNvPr id="22" name="组合 21">
            <a:extLst>
              <a:ext uri="{FF2B5EF4-FFF2-40B4-BE49-F238E27FC236}">
                <a16:creationId xmlns:a16="http://schemas.microsoft.com/office/drawing/2014/main" id="{E70E43EA-2448-470D-8EBF-760899FE8FC6}"/>
              </a:ext>
            </a:extLst>
          </p:cNvPr>
          <p:cNvGrpSpPr/>
          <p:nvPr/>
        </p:nvGrpSpPr>
        <p:grpSpPr>
          <a:xfrm>
            <a:off x="782467" y="852496"/>
            <a:ext cx="11185218" cy="3352704"/>
            <a:chOff x="852949" y="3381605"/>
            <a:chExt cx="11185218" cy="3352704"/>
          </a:xfrm>
        </p:grpSpPr>
        <p:pic>
          <p:nvPicPr>
            <p:cNvPr id="3" name="图片 2">
              <a:extLst>
                <a:ext uri="{FF2B5EF4-FFF2-40B4-BE49-F238E27FC236}">
                  <a16:creationId xmlns:a16="http://schemas.microsoft.com/office/drawing/2014/main" id="{2FBD83D7-4F71-47A3-95AE-D73A1DECD9F4}"/>
                </a:ext>
              </a:extLst>
            </p:cNvPr>
            <p:cNvPicPr>
              <a:picLocks noChangeAspect="1"/>
            </p:cNvPicPr>
            <p:nvPr/>
          </p:nvPicPr>
          <p:blipFill>
            <a:blip r:embed="rId3"/>
            <a:stretch>
              <a:fillRect/>
            </a:stretch>
          </p:blipFill>
          <p:spPr>
            <a:xfrm>
              <a:off x="7128723" y="3681396"/>
              <a:ext cx="2914650" cy="933450"/>
            </a:xfrm>
            <a:prstGeom prst="rect">
              <a:avLst/>
            </a:prstGeom>
          </p:spPr>
        </p:pic>
        <p:sp>
          <p:nvSpPr>
            <p:cNvPr id="4" name="矩形 3">
              <a:extLst>
                <a:ext uri="{FF2B5EF4-FFF2-40B4-BE49-F238E27FC236}">
                  <a16:creationId xmlns:a16="http://schemas.microsoft.com/office/drawing/2014/main" id="{BD523BB7-8346-473E-A74F-ABAE967856D6}"/>
                </a:ext>
              </a:extLst>
            </p:cNvPr>
            <p:cNvSpPr/>
            <p:nvPr/>
          </p:nvSpPr>
          <p:spPr>
            <a:xfrm>
              <a:off x="852949" y="3909849"/>
              <a:ext cx="5658921" cy="369332"/>
            </a:xfrm>
            <a:prstGeom prst="rect">
              <a:avLst/>
            </a:prstGeom>
          </p:spPr>
          <p:txBody>
            <a:bodyPr wrap="none">
              <a:spAutoFit/>
            </a:bodyPr>
            <a:lstStyle/>
            <a:p>
              <a:r>
                <a:rPr lang="zh-CN" altLang="en-US" b="1" dirty="0">
                  <a:solidFill>
                    <a:srgbClr val="231F20"/>
                  </a:solidFill>
                  <a:latin typeface="AdvTTec37d199"/>
                </a:rPr>
                <a:t>真实数据的</a:t>
              </a:r>
              <a:r>
                <a:rPr lang="en-US" altLang="zh-CN" b="1" dirty="0">
                  <a:solidFill>
                    <a:srgbClr val="231F20"/>
                  </a:solidFill>
                  <a:latin typeface="AdvTTec37d199"/>
                </a:rPr>
                <a:t>one hot</a:t>
              </a:r>
              <a:r>
                <a:rPr lang="zh-CN" altLang="en-US" b="1" dirty="0">
                  <a:solidFill>
                    <a:srgbClr val="231F20"/>
                  </a:solidFill>
                  <a:latin typeface="AdvTTec37d199"/>
                </a:rPr>
                <a:t>编码</a:t>
              </a:r>
              <a:r>
                <a:rPr lang="en-US" altLang="zh-CN" b="1" dirty="0">
                  <a:solidFill>
                    <a:srgbClr val="231F20"/>
                  </a:solidFill>
                  <a:latin typeface="AdvTTec37d199"/>
                </a:rPr>
                <a:t>+</a:t>
              </a:r>
              <a:r>
                <a:rPr lang="zh-CN" altLang="en-US" b="1" dirty="0">
                  <a:solidFill>
                    <a:srgbClr val="231F20"/>
                  </a:solidFill>
                  <a:latin typeface="AdvTTec37d199"/>
                </a:rPr>
                <a:t>线性拟合得到系数作为表征：</a:t>
              </a:r>
              <a:endParaRPr lang="en-US" altLang="zh-CN" b="1" dirty="0"/>
            </a:p>
          </p:txBody>
        </p:sp>
        <p:pic>
          <p:nvPicPr>
            <p:cNvPr id="6" name="图片 5">
              <a:extLst>
                <a:ext uri="{FF2B5EF4-FFF2-40B4-BE49-F238E27FC236}">
                  <a16:creationId xmlns:a16="http://schemas.microsoft.com/office/drawing/2014/main" id="{445BB3C1-E163-47ED-849A-937F0851A159}"/>
                </a:ext>
              </a:extLst>
            </p:cNvPr>
            <p:cNvPicPr>
              <a:picLocks noChangeAspect="1"/>
            </p:cNvPicPr>
            <p:nvPr/>
          </p:nvPicPr>
          <p:blipFill>
            <a:blip r:embed="rId4"/>
            <a:stretch>
              <a:fillRect/>
            </a:stretch>
          </p:blipFill>
          <p:spPr>
            <a:xfrm>
              <a:off x="6375076" y="4489533"/>
              <a:ext cx="4600575" cy="390525"/>
            </a:xfrm>
            <a:prstGeom prst="rect">
              <a:avLst/>
            </a:prstGeom>
          </p:spPr>
        </p:pic>
        <p:pic>
          <p:nvPicPr>
            <p:cNvPr id="7" name="图片 6">
              <a:extLst>
                <a:ext uri="{FF2B5EF4-FFF2-40B4-BE49-F238E27FC236}">
                  <a16:creationId xmlns:a16="http://schemas.microsoft.com/office/drawing/2014/main" id="{3AFEA6E7-3E96-410D-973D-379B5F9B5A1D}"/>
                </a:ext>
              </a:extLst>
            </p:cNvPr>
            <p:cNvPicPr>
              <a:picLocks noChangeAspect="1"/>
            </p:cNvPicPr>
            <p:nvPr/>
          </p:nvPicPr>
          <p:blipFill>
            <a:blip r:embed="rId5"/>
            <a:stretch>
              <a:fillRect/>
            </a:stretch>
          </p:blipFill>
          <p:spPr>
            <a:xfrm>
              <a:off x="6266018" y="4812314"/>
              <a:ext cx="5057775" cy="438150"/>
            </a:xfrm>
            <a:prstGeom prst="rect">
              <a:avLst/>
            </a:prstGeom>
          </p:spPr>
        </p:pic>
        <p:pic>
          <p:nvPicPr>
            <p:cNvPr id="9" name="图片 8">
              <a:extLst>
                <a:ext uri="{FF2B5EF4-FFF2-40B4-BE49-F238E27FC236}">
                  <a16:creationId xmlns:a16="http://schemas.microsoft.com/office/drawing/2014/main" id="{5AAFBA24-BB5C-4A82-A54D-F773E932CC71}"/>
                </a:ext>
              </a:extLst>
            </p:cNvPr>
            <p:cNvPicPr>
              <a:picLocks noChangeAspect="1"/>
            </p:cNvPicPr>
            <p:nvPr/>
          </p:nvPicPr>
          <p:blipFill>
            <a:blip r:embed="rId6"/>
            <a:stretch>
              <a:fillRect/>
            </a:stretch>
          </p:blipFill>
          <p:spPr>
            <a:xfrm>
              <a:off x="6399367" y="5265939"/>
              <a:ext cx="4791075" cy="371475"/>
            </a:xfrm>
            <a:prstGeom prst="rect">
              <a:avLst/>
            </a:prstGeom>
          </p:spPr>
        </p:pic>
        <p:pic>
          <p:nvPicPr>
            <p:cNvPr id="10" name="图片 9">
              <a:extLst>
                <a:ext uri="{FF2B5EF4-FFF2-40B4-BE49-F238E27FC236}">
                  <a16:creationId xmlns:a16="http://schemas.microsoft.com/office/drawing/2014/main" id="{07BAC768-EE4D-4837-95C3-83ED0EA20E74}"/>
                </a:ext>
              </a:extLst>
            </p:cNvPr>
            <p:cNvPicPr>
              <a:picLocks noChangeAspect="1"/>
            </p:cNvPicPr>
            <p:nvPr/>
          </p:nvPicPr>
          <p:blipFill>
            <a:blip r:embed="rId7"/>
            <a:stretch>
              <a:fillRect/>
            </a:stretch>
          </p:blipFill>
          <p:spPr>
            <a:xfrm>
              <a:off x="7332338" y="5636042"/>
              <a:ext cx="2686050" cy="476250"/>
            </a:xfrm>
            <a:prstGeom prst="rect">
              <a:avLst/>
            </a:prstGeom>
          </p:spPr>
        </p:pic>
        <p:sp>
          <p:nvSpPr>
            <p:cNvPr id="18" name="矩形 17">
              <a:extLst>
                <a:ext uri="{FF2B5EF4-FFF2-40B4-BE49-F238E27FC236}">
                  <a16:creationId xmlns:a16="http://schemas.microsoft.com/office/drawing/2014/main" id="{482A3048-6513-4C9C-A9E9-83DB3A89D2BD}"/>
                </a:ext>
              </a:extLst>
            </p:cNvPr>
            <p:cNvSpPr/>
            <p:nvPr/>
          </p:nvSpPr>
          <p:spPr>
            <a:xfrm>
              <a:off x="966810" y="5031389"/>
              <a:ext cx="3135795" cy="369332"/>
            </a:xfrm>
            <a:prstGeom prst="rect">
              <a:avLst/>
            </a:prstGeom>
          </p:spPr>
          <p:txBody>
            <a:bodyPr wrap="none">
              <a:spAutoFit/>
            </a:bodyPr>
            <a:lstStyle/>
            <a:p>
              <a:r>
                <a:rPr lang="zh-CN" altLang="en-US" b="1" dirty="0">
                  <a:solidFill>
                    <a:srgbClr val="231F20"/>
                  </a:solidFill>
                  <a:latin typeface="AdvTTec37d199"/>
                </a:rPr>
                <a:t>基于</a:t>
              </a:r>
              <a:r>
                <a:rPr lang="en-US" altLang="zh-CN" b="1" dirty="0">
                  <a:solidFill>
                    <a:srgbClr val="231F20"/>
                  </a:solidFill>
                  <a:latin typeface="AdvTTec37d199"/>
                </a:rPr>
                <a:t>rank</a:t>
              </a:r>
              <a:r>
                <a:rPr lang="zh-CN" altLang="en-US" b="1" dirty="0">
                  <a:solidFill>
                    <a:srgbClr val="231F20"/>
                  </a:solidFill>
                  <a:latin typeface="AdvTTec37d199"/>
                </a:rPr>
                <a:t>分组</a:t>
              </a:r>
              <a:r>
                <a:rPr lang="en-US" altLang="zh-CN" b="1" dirty="0" err="1">
                  <a:solidFill>
                    <a:srgbClr val="231F20"/>
                  </a:solidFill>
                  <a:latin typeface="AdvTTec37d199"/>
                </a:rPr>
                <a:t>pca</a:t>
              </a:r>
              <a:r>
                <a:rPr lang="zh-CN" altLang="en-US" b="1" dirty="0">
                  <a:solidFill>
                    <a:srgbClr val="231F20"/>
                  </a:solidFill>
                  <a:latin typeface="AdvTTec37d199"/>
                </a:rPr>
                <a:t>，降维到</a:t>
              </a:r>
              <a:r>
                <a:rPr lang="en-US" altLang="zh-CN" b="1" dirty="0">
                  <a:solidFill>
                    <a:srgbClr val="231F20"/>
                  </a:solidFill>
                  <a:latin typeface="AdvTTec37d199"/>
                </a:rPr>
                <a:t>2</a:t>
              </a:r>
              <a:r>
                <a:rPr lang="zh-CN" altLang="en-US" b="1" dirty="0">
                  <a:solidFill>
                    <a:srgbClr val="231F20"/>
                  </a:solidFill>
                  <a:latin typeface="AdvTTec37d199"/>
                </a:rPr>
                <a:t>：</a:t>
              </a:r>
              <a:endParaRPr lang="en-US" altLang="zh-CN" b="1" dirty="0"/>
            </a:p>
          </p:txBody>
        </p:sp>
        <p:pic>
          <p:nvPicPr>
            <p:cNvPr id="5" name="图片 4">
              <a:extLst>
                <a:ext uri="{FF2B5EF4-FFF2-40B4-BE49-F238E27FC236}">
                  <a16:creationId xmlns:a16="http://schemas.microsoft.com/office/drawing/2014/main" id="{13D4BE3E-7F9E-4C88-A8F2-7EAF6A02E1B6}"/>
                </a:ext>
              </a:extLst>
            </p:cNvPr>
            <p:cNvPicPr>
              <a:picLocks noChangeAspect="1"/>
            </p:cNvPicPr>
            <p:nvPr/>
          </p:nvPicPr>
          <p:blipFill>
            <a:blip r:embed="rId8"/>
            <a:stretch>
              <a:fillRect/>
            </a:stretch>
          </p:blipFill>
          <p:spPr>
            <a:xfrm>
              <a:off x="5438324" y="6041881"/>
              <a:ext cx="2419350" cy="390525"/>
            </a:xfrm>
            <a:prstGeom prst="rect">
              <a:avLst/>
            </a:prstGeom>
          </p:spPr>
        </p:pic>
        <p:pic>
          <p:nvPicPr>
            <p:cNvPr id="13" name="图片 12">
              <a:extLst>
                <a:ext uri="{FF2B5EF4-FFF2-40B4-BE49-F238E27FC236}">
                  <a16:creationId xmlns:a16="http://schemas.microsoft.com/office/drawing/2014/main" id="{6C76A6B9-6DC4-4A55-9344-24C1FEEFC971}"/>
                </a:ext>
              </a:extLst>
            </p:cNvPr>
            <p:cNvPicPr>
              <a:picLocks noChangeAspect="1"/>
            </p:cNvPicPr>
            <p:nvPr/>
          </p:nvPicPr>
          <p:blipFill>
            <a:blip r:embed="rId9"/>
            <a:stretch>
              <a:fillRect/>
            </a:stretch>
          </p:blipFill>
          <p:spPr>
            <a:xfrm>
              <a:off x="7980259" y="6072784"/>
              <a:ext cx="2324100" cy="314325"/>
            </a:xfrm>
            <a:prstGeom prst="rect">
              <a:avLst/>
            </a:prstGeom>
          </p:spPr>
        </p:pic>
        <p:pic>
          <p:nvPicPr>
            <p:cNvPr id="15" name="图片 14">
              <a:extLst>
                <a:ext uri="{FF2B5EF4-FFF2-40B4-BE49-F238E27FC236}">
                  <a16:creationId xmlns:a16="http://schemas.microsoft.com/office/drawing/2014/main" id="{7C39EBF0-0B06-4DBF-AFA9-390E90F7F161}"/>
                </a:ext>
              </a:extLst>
            </p:cNvPr>
            <p:cNvPicPr>
              <a:picLocks noChangeAspect="1"/>
            </p:cNvPicPr>
            <p:nvPr/>
          </p:nvPicPr>
          <p:blipFill>
            <a:blip r:embed="rId10"/>
            <a:stretch>
              <a:fillRect/>
            </a:stretch>
          </p:blipFill>
          <p:spPr>
            <a:xfrm>
              <a:off x="10342717" y="6029347"/>
              <a:ext cx="1695450" cy="400050"/>
            </a:xfrm>
            <a:prstGeom prst="rect">
              <a:avLst/>
            </a:prstGeom>
          </p:spPr>
        </p:pic>
        <p:pic>
          <p:nvPicPr>
            <p:cNvPr id="17" name="图片 16">
              <a:extLst>
                <a:ext uri="{FF2B5EF4-FFF2-40B4-BE49-F238E27FC236}">
                  <a16:creationId xmlns:a16="http://schemas.microsoft.com/office/drawing/2014/main" id="{C03994CE-733B-472C-B634-09A1FE7FE696}"/>
                </a:ext>
              </a:extLst>
            </p:cNvPr>
            <p:cNvPicPr>
              <a:picLocks noChangeAspect="1"/>
            </p:cNvPicPr>
            <p:nvPr/>
          </p:nvPicPr>
          <p:blipFill>
            <a:blip r:embed="rId11"/>
            <a:stretch>
              <a:fillRect/>
            </a:stretch>
          </p:blipFill>
          <p:spPr>
            <a:xfrm>
              <a:off x="6617963" y="6436182"/>
              <a:ext cx="714375" cy="285750"/>
            </a:xfrm>
            <a:prstGeom prst="rect">
              <a:avLst/>
            </a:prstGeom>
          </p:spPr>
        </p:pic>
        <p:pic>
          <p:nvPicPr>
            <p:cNvPr id="20" name="图片 19">
              <a:extLst>
                <a:ext uri="{FF2B5EF4-FFF2-40B4-BE49-F238E27FC236}">
                  <a16:creationId xmlns:a16="http://schemas.microsoft.com/office/drawing/2014/main" id="{826F7290-3BF4-467E-9F6E-A35C0C4EA994}"/>
                </a:ext>
              </a:extLst>
            </p:cNvPr>
            <p:cNvPicPr>
              <a:picLocks noChangeAspect="1"/>
            </p:cNvPicPr>
            <p:nvPr/>
          </p:nvPicPr>
          <p:blipFill>
            <a:blip r:embed="rId12"/>
            <a:stretch>
              <a:fillRect/>
            </a:stretch>
          </p:blipFill>
          <p:spPr>
            <a:xfrm>
              <a:off x="7477074" y="6372359"/>
              <a:ext cx="3714750" cy="361950"/>
            </a:xfrm>
            <a:prstGeom prst="rect">
              <a:avLst/>
            </a:prstGeom>
          </p:spPr>
        </p:pic>
        <p:sp>
          <p:nvSpPr>
            <p:cNvPr id="21" name="矩形 20">
              <a:extLst>
                <a:ext uri="{FF2B5EF4-FFF2-40B4-BE49-F238E27FC236}">
                  <a16:creationId xmlns:a16="http://schemas.microsoft.com/office/drawing/2014/main" id="{9B7C3B11-2518-4CA5-A553-E87A4C7FF80E}"/>
                </a:ext>
              </a:extLst>
            </p:cNvPr>
            <p:cNvSpPr/>
            <p:nvPr/>
          </p:nvSpPr>
          <p:spPr>
            <a:xfrm>
              <a:off x="862640" y="3381605"/>
              <a:ext cx="10370083" cy="400110"/>
            </a:xfrm>
            <a:prstGeom prst="rect">
              <a:avLst/>
            </a:prstGeom>
          </p:spPr>
          <p:txBody>
            <a:bodyPr wrap="none">
              <a:spAutoFit/>
            </a:bodyPr>
            <a:lstStyle/>
            <a:p>
              <a:r>
                <a:rPr lang="zh-CN" altLang="en-US" sz="2000" b="1" dirty="0">
                  <a:solidFill>
                    <a:srgbClr val="231F20"/>
                  </a:solidFill>
                  <a:latin typeface="AdvTTec37d199"/>
                </a:rPr>
                <a:t>建模方法：将</a:t>
              </a:r>
              <a:r>
                <a:rPr lang="en-US" altLang="zh-CN" sz="2000" b="1" dirty="0">
                  <a:solidFill>
                    <a:srgbClr val="231F20"/>
                  </a:solidFill>
                  <a:latin typeface="AdvTTec37d199"/>
                </a:rPr>
                <a:t>projection</a:t>
              </a:r>
              <a:r>
                <a:rPr lang="zh-CN" altLang="en-US" sz="2000" b="1" dirty="0">
                  <a:solidFill>
                    <a:srgbClr val="231F20"/>
                  </a:solidFill>
                  <a:latin typeface="AdvTTec37d199"/>
                </a:rPr>
                <a:t>分解成共享（旋转不变）的</a:t>
              </a:r>
              <a:r>
                <a:rPr lang="en-US" altLang="zh-CN" sz="2000" b="1" dirty="0">
                  <a:solidFill>
                    <a:srgbClr val="231F20"/>
                  </a:solidFill>
                  <a:latin typeface="AdvTTec37d199"/>
                </a:rPr>
                <a:t>item</a:t>
              </a:r>
              <a:r>
                <a:rPr lang="zh-CN" altLang="en-US" sz="2000" b="1" dirty="0">
                  <a:solidFill>
                    <a:srgbClr val="231F20"/>
                  </a:solidFill>
                  <a:latin typeface="AdvTTec37d199"/>
                </a:rPr>
                <a:t>相关的基以及</a:t>
              </a:r>
              <a:r>
                <a:rPr lang="en-US" altLang="zh-CN" sz="2000" b="1" dirty="0">
                  <a:solidFill>
                    <a:srgbClr val="231F20"/>
                  </a:solidFill>
                  <a:latin typeface="AdvTTec37d199"/>
                </a:rPr>
                <a:t>rank modulation factor</a:t>
              </a:r>
              <a:endParaRPr lang="en-US" altLang="zh-CN" sz="2000" b="1" dirty="0"/>
            </a:p>
          </p:txBody>
        </p:sp>
      </p:grpSp>
      <p:pic>
        <p:nvPicPr>
          <p:cNvPr id="35" name="图片 34">
            <a:extLst>
              <a:ext uri="{FF2B5EF4-FFF2-40B4-BE49-F238E27FC236}">
                <a16:creationId xmlns:a16="http://schemas.microsoft.com/office/drawing/2014/main" id="{DBA61F26-5161-4C81-B909-4536688ECAC5}"/>
              </a:ext>
            </a:extLst>
          </p:cNvPr>
          <p:cNvPicPr>
            <a:picLocks noChangeAspect="1"/>
          </p:cNvPicPr>
          <p:nvPr/>
        </p:nvPicPr>
        <p:blipFill>
          <a:blip r:embed="rId13"/>
          <a:stretch>
            <a:fillRect/>
          </a:stretch>
        </p:blipFill>
        <p:spPr>
          <a:xfrm>
            <a:off x="5977199" y="4153412"/>
            <a:ext cx="5543550" cy="333375"/>
          </a:xfrm>
          <a:prstGeom prst="rect">
            <a:avLst/>
          </a:prstGeom>
        </p:spPr>
      </p:pic>
      <p:sp>
        <p:nvSpPr>
          <p:cNvPr id="39" name="矩形 38">
            <a:extLst>
              <a:ext uri="{FF2B5EF4-FFF2-40B4-BE49-F238E27FC236}">
                <a16:creationId xmlns:a16="http://schemas.microsoft.com/office/drawing/2014/main" id="{177CDC50-0627-4A2C-90FE-021F1DBF584F}"/>
              </a:ext>
            </a:extLst>
          </p:cNvPr>
          <p:cNvSpPr/>
          <p:nvPr/>
        </p:nvSpPr>
        <p:spPr>
          <a:xfrm>
            <a:off x="750344" y="1876424"/>
            <a:ext cx="11271024" cy="2633754"/>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矩形 40">
            <a:extLst>
              <a:ext uri="{FF2B5EF4-FFF2-40B4-BE49-F238E27FC236}">
                <a16:creationId xmlns:a16="http://schemas.microsoft.com/office/drawing/2014/main" id="{4EB2E9C0-28AB-431B-9EFF-311E9E16A2EE}"/>
              </a:ext>
            </a:extLst>
          </p:cNvPr>
          <p:cNvSpPr/>
          <p:nvPr/>
        </p:nvSpPr>
        <p:spPr>
          <a:xfrm>
            <a:off x="762068" y="1197846"/>
            <a:ext cx="11249465" cy="676744"/>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932264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130218"/>
            <a:ext cx="9087464" cy="8701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sz="2400" dirty="0"/>
              <a:t>Result: Disentangled representation of SWM by the</a:t>
            </a:r>
          </a:p>
          <a:p>
            <a:r>
              <a:rPr kumimoji="1" lang="en-US" altLang="zh-CN" sz="2400" dirty="0"/>
              <a:t>LPFC neural population</a:t>
            </a:r>
            <a:endParaRPr kumimoji="1" lang="zh-CN" altLang="en-US" sz="2400"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2" name="AutoShape 2" descr="Untitled">
            <a:extLst>
              <a:ext uri="{FF2B5EF4-FFF2-40B4-BE49-F238E27FC236}">
                <a16:creationId xmlns:a16="http://schemas.microsoft.com/office/drawing/2014/main" id="{C8310A53-DF88-41AA-B82F-39777B2B4F2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矩形 13">
            <a:extLst>
              <a:ext uri="{FF2B5EF4-FFF2-40B4-BE49-F238E27FC236}">
                <a16:creationId xmlns:a16="http://schemas.microsoft.com/office/drawing/2014/main" id="{771B0941-D63C-4418-8991-475973A9BB63}"/>
              </a:ext>
            </a:extLst>
          </p:cNvPr>
          <p:cNvSpPr/>
          <p:nvPr/>
        </p:nvSpPr>
        <p:spPr>
          <a:xfrm>
            <a:off x="750344" y="870161"/>
            <a:ext cx="11249465" cy="5857621"/>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D4D4EADC-84D3-4685-9073-29D237994492}"/>
              </a:ext>
            </a:extLst>
          </p:cNvPr>
          <p:cNvSpPr/>
          <p:nvPr/>
        </p:nvSpPr>
        <p:spPr>
          <a:xfrm>
            <a:off x="862640" y="977736"/>
            <a:ext cx="3912560" cy="3508653"/>
          </a:xfrm>
          <a:prstGeom prst="rect">
            <a:avLst/>
          </a:prstGeom>
        </p:spPr>
        <p:txBody>
          <a:bodyPr wrap="square">
            <a:spAutoFit/>
          </a:bodyPr>
          <a:lstStyle/>
          <a:p>
            <a:r>
              <a:rPr lang="zh-CN" altLang="en-US" sz="2000" b="1" dirty="0">
                <a:solidFill>
                  <a:srgbClr val="231F20"/>
                </a:solidFill>
                <a:latin typeface="AdvTTec37d199"/>
              </a:rPr>
              <a:t>目标：</a:t>
            </a:r>
            <a:endParaRPr lang="en-US" altLang="zh-CN" sz="2000" b="1" dirty="0">
              <a:solidFill>
                <a:srgbClr val="231F20"/>
              </a:solidFill>
              <a:latin typeface="AdvTTec37d199"/>
            </a:endParaRPr>
          </a:p>
          <a:p>
            <a:r>
              <a:rPr lang="zh-CN" altLang="en-US" dirty="0">
                <a:solidFill>
                  <a:srgbClr val="231F20"/>
                </a:solidFill>
                <a:latin typeface="AdvTTec37d199"/>
              </a:rPr>
              <a:t>验证神经表征上是否存在对于序列以及对于内容的</a:t>
            </a:r>
            <a:r>
              <a:rPr lang="zh-CN" altLang="en-US" b="1" dirty="0">
                <a:solidFill>
                  <a:srgbClr val="231F20"/>
                </a:solidFill>
                <a:latin typeface="AdvTTec37d199"/>
              </a:rPr>
              <a:t>独立且稳定的表示</a:t>
            </a:r>
            <a:endParaRPr lang="en-US" altLang="zh-CN" b="1" dirty="0">
              <a:solidFill>
                <a:srgbClr val="231F20"/>
              </a:solidFill>
              <a:latin typeface="AdvTTec37d199"/>
            </a:endParaRPr>
          </a:p>
          <a:p>
            <a:endParaRPr lang="en-US" altLang="zh-CN" b="1" dirty="0">
              <a:solidFill>
                <a:srgbClr val="231F20"/>
              </a:solidFill>
              <a:latin typeface="AdvTTec37d199"/>
            </a:endParaRPr>
          </a:p>
          <a:p>
            <a:r>
              <a:rPr lang="zh-CN" altLang="en-US" sz="2000" b="1" dirty="0">
                <a:solidFill>
                  <a:srgbClr val="231F20"/>
                </a:solidFill>
                <a:latin typeface="AdvTTec37d199"/>
              </a:rPr>
              <a:t>主要结论一：</a:t>
            </a:r>
            <a:endParaRPr lang="en-US" altLang="zh-CN" sz="2000" b="1" dirty="0">
              <a:solidFill>
                <a:srgbClr val="231F20"/>
              </a:solidFill>
              <a:latin typeface="AdvTTec37d199"/>
            </a:endParaRPr>
          </a:p>
          <a:p>
            <a:r>
              <a:rPr lang="zh-CN" altLang="en-US" dirty="0"/>
              <a:t>不同排序的子空间</a:t>
            </a:r>
            <a:r>
              <a:rPr lang="zh-CN" altLang="en-US" b="1" dirty="0"/>
              <a:t>正交</a:t>
            </a:r>
            <a:endParaRPr lang="en-US" altLang="zh-CN" b="1" dirty="0"/>
          </a:p>
          <a:p>
            <a:endParaRPr lang="en-US" altLang="zh-CN" b="1" dirty="0"/>
          </a:p>
          <a:p>
            <a:r>
              <a:rPr lang="zh-CN" altLang="en-US" sz="2000" b="1" dirty="0">
                <a:solidFill>
                  <a:srgbClr val="231F20"/>
                </a:solidFill>
                <a:latin typeface="AdvTTec37d199"/>
              </a:rPr>
              <a:t>支撑结果：</a:t>
            </a:r>
            <a:endParaRPr lang="en-US" altLang="zh-CN" sz="2000" b="1" dirty="0"/>
          </a:p>
          <a:p>
            <a:r>
              <a:rPr lang="en-US" altLang="zh-CN" dirty="0">
                <a:solidFill>
                  <a:srgbClr val="231F20"/>
                </a:solidFill>
                <a:latin typeface="AdvTTec37d199"/>
              </a:rPr>
              <a:t>A</a:t>
            </a:r>
            <a:r>
              <a:rPr lang="zh-CN" altLang="en-US" dirty="0">
                <a:solidFill>
                  <a:srgbClr val="231F20"/>
                </a:solidFill>
                <a:latin typeface="AdvTTec37d199"/>
              </a:rPr>
              <a:t>：</a:t>
            </a:r>
            <a:r>
              <a:rPr lang="en-US" altLang="zh-CN" dirty="0">
                <a:solidFill>
                  <a:srgbClr val="231F20"/>
                </a:solidFill>
                <a:latin typeface="AdvTTec37d199"/>
              </a:rPr>
              <a:t>2</a:t>
            </a:r>
            <a:r>
              <a:rPr lang="zh-CN" altLang="en-US" dirty="0">
                <a:solidFill>
                  <a:srgbClr val="231F20"/>
                </a:solidFill>
                <a:latin typeface="AdvTTec37d199"/>
              </a:rPr>
              <a:t>维的降维结果</a:t>
            </a:r>
            <a:endParaRPr lang="en-US" altLang="zh-CN" dirty="0">
              <a:solidFill>
                <a:srgbClr val="231F20"/>
              </a:solidFill>
              <a:latin typeface="AdvTTec37d199"/>
            </a:endParaRPr>
          </a:p>
          <a:p>
            <a:r>
              <a:rPr lang="en-US" altLang="zh-CN" dirty="0">
                <a:solidFill>
                  <a:srgbClr val="231F20"/>
                </a:solidFill>
                <a:latin typeface="AdvTTec37d199"/>
              </a:rPr>
              <a:t>B</a:t>
            </a:r>
            <a:r>
              <a:rPr lang="zh-CN" altLang="en-US" dirty="0">
                <a:solidFill>
                  <a:srgbClr val="231F20"/>
                </a:solidFill>
                <a:latin typeface="AdvTTec37d199"/>
              </a:rPr>
              <a:t>：空间之间的角度很大</a:t>
            </a:r>
            <a:endParaRPr lang="en-US" altLang="zh-CN" dirty="0">
              <a:solidFill>
                <a:srgbClr val="231F20"/>
              </a:solidFill>
              <a:latin typeface="AdvTTec37d199"/>
            </a:endParaRPr>
          </a:p>
          <a:p>
            <a:r>
              <a:rPr lang="en-US" altLang="zh-CN" dirty="0">
                <a:solidFill>
                  <a:srgbClr val="231F20"/>
                </a:solidFill>
                <a:latin typeface="AdvTTec37d199"/>
              </a:rPr>
              <a:t>C</a:t>
            </a:r>
            <a:r>
              <a:rPr lang="zh-CN" altLang="en-US" dirty="0">
                <a:solidFill>
                  <a:srgbClr val="231F20"/>
                </a:solidFill>
                <a:latin typeface="AdvTTec37d199"/>
              </a:rPr>
              <a:t>：数据在不同空间中相互投影，共享的</a:t>
            </a:r>
            <a:r>
              <a:rPr lang="en-US" altLang="zh-CN" dirty="0">
                <a:solidFill>
                  <a:srgbClr val="231F20"/>
                </a:solidFill>
                <a:latin typeface="AdvTTec37d199"/>
              </a:rPr>
              <a:t>Variance</a:t>
            </a:r>
            <a:r>
              <a:rPr lang="zh-CN" altLang="en-US" dirty="0">
                <a:solidFill>
                  <a:srgbClr val="231F20"/>
                </a:solidFill>
                <a:latin typeface="AdvTTec37d199"/>
              </a:rPr>
              <a:t>显著差距</a:t>
            </a:r>
            <a:endParaRPr lang="en-US" altLang="zh-CN" dirty="0">
              <a:solidFill>
                <a:srgbClr val="231F20"/>
              </a:solidFill>
              <a:latin typeface="AdvTTec37d199"/>
            </a:endParaRPr>
          </a:p>
        </p:txBody>
      </p:sp>
      <p:pic>
        <p:nvPicPr>
          <p:cNvPr id="4" name="图片 3">
            <a:extLst>
              <a:ext uri="{FF2B5EF4-FFF2-40B4-BE49-F238E27FC236}">
                <a16:creationId xmlns:a16="http://schemas.microsoft.com/office/drawing/2014/main" id="{C1256558-F019-4D4D-BA0C-6591FD5502A4}"/>
              </a:ext>
            </a:extLst>
          </p:cNvPr>
          <p:cNvPicPr>
            <a:picLocks noChangeAspect="1"/>
          </p:cNvPicPr>
          <p:nvPr/>
        </p:nvPicPr>
        <p:blipFill>
          <a:blip r:embed="rId3"/>
          <a:stretch>
            <a:fillRect/>
          </a:stretch>
        </p:blipFill>
        <p:spPr>
          <a:xfrm>
            <a:off x="4985587" y="1101673"/>
            <a:ext cx="6450502" cy="5394596"/>
          </a:xfrm>
          <a:prstGeom prst="rect">
            <a:avLst/>
          </a:prstGeom>
        </p:spPr>
      </p:pic>
    </p:spTree>
    <p:extLst>
      <p:ext uri="{BB962C8B-B14F-4D97-AF65-F5344CB8AC3E}">
        <p14:creationId xmlns:p14="http://schemas.microsoft.com/office/powerpoint/2010/main" val="114234794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3234</TotalTime>
  <Words>3129</Words>
  <Application>Microsoft Office PowerPoint</Application>
  <PresentationFormat>宽屏</PresentationFormat>
  <Paragraphs>372</Paragraphs>
  <Slides>31</Slides>
  <Notes>31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AdvTTec37d199</vt:lpstr>
      <vt:lpstr>等线</vt:lpstr>
      <vt:lpstr>等线 Light</vt:lpstr>
      <vt:lpstr>方正粗雅宋简体</vt:lpstr>
      <vt:lpstr>方正准雅宋简体</vt:lpstr>
      <vt:lpstr>STFangsong</vt:lpstr>
      <vt:lpstr>Microsoft YaHei</vt:lpstr>
      <vt:lpstr>Arial</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Liz</cp:lastModifiedBy>
  <cp:revision>102</cp:revision>
  <dcterms:created xsi:type="dcterms:W3CDTF">2022-04-15T10:19:34Z</dcterms:created>
  <dcterms:modified xsi:type="dcterms:W3CDTF">2023-06-02T01:46:00Z</dcterms:modified>
</cp:coreProperties>
</file>